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89" r:id="rId3"/>
    <p:sldMasterId id="2147483705" r:id="rId4"/>
  </p:sldMasterIdLst>
  <p:notesMasterIdLst>
    <p:notesMasterId r:id="rId76"/>
  </p:notesMasterIdLst>
  <p:handoutMasterIdLst>
    <p:handoutMasterId r:id="rId77"/>
  </p:handoutMasterIdLst>
  <p:sldIdLst>
    <p:sldId id="303" r:id="rId5"/>
    <p:sldId id="342" r:id="rId6"/>
    <p:sldId id="341" r:id="rId7"/>
    <p:sldId id="359" r:id="rId8"/>
    <p:sldId id="360" r:id="rId9"/>
    <p:sldId id="361" r:id="rId10"/>
    <p:sldId id="362" r:id="rId11"/>
    <p:sldId id="343" r:id="rId12"/>
    <p:sldId id="344" r:id="rId13"/>
    <p:sldId id="299" r:id="rId14"/>
    <p:sldId id="339" r:id="rId15"/>
    <p:sldId id="340" r:id="rId16"/>
    <p:sldId id="348" r:id="rId17"/>
    <p:sldId id="349" r:id="rId18"/>
    <p:sldId id="350" r:id="rId19"/>
    <p:sldId id="351" r:id="rId20"/>
    <p:sldId id="353" r:id="rId21"/>
    <p:sldId id="364" r:id="rId22"/>
    <p:sldId id="354" r:id="rId23"/>
    <p:sldId id="355" r:id="rId24"/>
    <p:sldId id="285" r:id="rId25"/>
    <p:sldId id="282" r:id="rId26"/>
    <p:sldId id="286" r:id="rId27"/>
    <p:sldId id="287" r:id="rId28"/>
    <p:sldId id="288" r:id="rId29"/>
    <p:sldId id="289" r:id="rId30"/>
    <p:sldId id="290" r:id="rId31"/>
    <p:sldId id="291" r:id="rId32"/>
    <p:sldId id="294" r:id="rId33"/>
    <p:sldId id="295" r:id="rId34"/>
    <p:sldId id="296" r:id="rId35"/>
    <p:sldId id="297" r:id="rId36"/>
    <p:sldId id="298" r:id="rId37"/>
    <p:sldId id="356" r:id="rId38"/>
    <p:sldId id="378" r:id="rId39"/>
    <p:sldId id="317" r:id="rId40"/>
    <p:sldId id="332" r:id="rId41"/>
    <p:sldId id="307" r:id="rId42"/>
    <p:sldId id="306" r:id="rId43"/>
    <p:sldId id="313" r:id="rId44"/>
    <p:sldId id="376" r:id="rId45"/>
    <p:sldId id="377" r:id="rId46"/>
    <p:sldId id="357" r:id="rId47"/>
    <p:sldId id="333" r:id="rId48"/>
    <p:sldId id="320" r:id="rId49"/>
    <p:sldId id="315" r:id="rId50"/>
    <p:sldId id="367" r:id="rId51"/>
    <p:sldId id="365" r:id="rId52"/>
    <p:sldId id="368" r:id="rId53"/>
    <p:sldId id="369" r:id="rId54"/>
    <p:sldId id="370" r:id="rId55"/>
    <p:sldId id="374" r:id="rId56"/>
    <p:sldId id="375" r:id="rId57"/>
    <p:sldId id="372" r:id="rId58"/>
    <p:sldId id="371" r:id="rId59"/>
    <p:sldId id="327" r:id="rId60"/>
    <p:sldId id="331" r:id="rId61"/>
    <p:sldId id="300" r:id="rId62"/>
    <p:sldId id="257" r:id="rId63"/>
    <p:sldId id="268" r:id="rId64"/>
    <p:sldId id="270" r:id="rId65"/>
    <p:sldId id="271" r:id="rId66"/>
    <p:sldId id="301" r:id="rId67"/>
    <p:sldId id="260" r:id="rId68"/>
    <p:sldId id="272" r:id="rId69"/>
    <p:sldId id="302" r:id="rId70"/>
    <p:sldId id="276" r:id="rId71"/>
    <p:sldId id="338" r:id="rId72"/>
    <p:sldId id="278" r:id="rId73"/>
    <p:sldId id="304" r:id="rId74"/>
    <p:sldId id="337" r:id="rId7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13C163D-32C9-4AD5-A23F-4879C58444C4}">
          <p14:sldIdLst>
            <p14:sldId id="303"/>
            <p14:sldId id="342"/>
          </p14:sldIdLst>
        </p14:section>
        <p14:section name="Future Programmable Accelerators" id="{1D75C091-DDE1-4882-A593-C327868D4AC9}">
          <p14:sldIdLst>
            <p14:sldId id="341"/>
            <p14:sldId id="359"/>
            <p14:sldId id="360"/>
            <p14:sldId id="361"/>
            <p14:sldId id="362"/>
            <p14:sldId id="343"/>
            <p14:sldId id="344"/>
          </p14:sldIdLst>
        </p14:section>
        <p14:section name="GA144 Overview" id="{0945291B-C0A6-4D27-9EBD-69D9929AFF29}">
          <p14:sldIdLst>
            <p14:sldId id="299"/>
            <p14:sldId id="339"/>
            <p14:sldId id="340"/>
            <p14:sldId id="348"/>
            <p14:sldId id="349"/>
            <p14:sldId id="350"/>
          </p14:sldIdLst>
        </p14:section>
        <p14:section name="Analysis of programmability challenges" id="{4AEF44DD-CBFA-41F4-A631-A349E44FF069}">
          <p14:sldIdLst>
            <p14:sldId id="351"/>
            <p14:sldId id="353"/>
            <p14:sldId id="364"/>
            <p14:sldId id="354"/>
            <p14:sldId id="355"/>
          </p14:sldIdLst>
        </p14:section>
        <p14:section name="Overview of program synthesis" id="{DFE890CA-C68F-4A92-9DE0-41C24A11E476}">
          <p14:sldIdLst>
            <p14:sldId id="285"/>
            <p14:sldId id="282"/>
            <p14:sldId id="286"/>
            <p14:sldId id="287"/>
            <p14:sldId id="288"/>
            <p14:sldId id="289"/>
            <p14:sldId id="290"/>
            <p14:sldId id="291"/>
          </p14:sldIdLst>
        </p14:section>
        <p14:section name="Mechanics of program synthesis" id="{392DD7FA-7A1E-400C-8AFF-8A59A80EFE75}">
          <p14:sldIdLst>
            <p14:sldId id="294"/>
            <p14:sldId id="295"/>
            <p14:sldId id="296"/>
            <p14:sldId id="297"/>
            <p14:sldId id="298"/>
          </p14:sldIdLst>
        </p14:section>
        <p14:section name="Untitled Section" id="{89F64404-E0A8-4D57-9571-2EEC8515DCC8}">
          <p14:sldIdLst>
            <p14:sldId id="356"/>
            <p14:sldId id="378"/>
            <p14:sldId id="317"/>
            <p14:sldId id="332"/>
          </p14:sldIdLst>
        </p14:section>
        <p14:section name="Untitled Section" id="{248F284D-4362-4980-9AF1-E0CE194E3117}">
          <p14:sldIdLst>
            <p14:sldId id="307"/>
            <p14:sldId id="306"/>
            <p14:sldId id="313"/>
            <p14:sldId id="376"/>
            <p14:sldId id="377"/>
          </p14:sldIdLst>
        </p14:section>
        <p14:section name="Untitled Section" id="{127B29CC-3CD6-4A7E-B80E-FAE1FC5C80F0}">
          <p14:sldIdLst>
            <p14:sldId id="357"/>
            <p14:sldId id="333"/>
            <p14:sldId id="320"/>
            <p14:sldId id="315"/>
            <p14:sldId id="367"/>
            <p14:sldId id="365"/>
            <p14:sldId id="368"/>
            <p14:sldId id="369"/>
            <p14:sldId id="370"/>
            <p14:sldId id="374"/>
            <p14:sldId id="375"/>
            <p14:sldId id="372"/>
            <p14:sldId id="371"/>
            <p14:sldId id="327"/>
          </p14:sldIdLst>
        </p14:section>
        <p14:section name="Untitled Section" id="{EB67C831-2C5C-46A3-8164-4E5AE1B32B69}">
          <p14:sldIdLst>
            <p14:sldId id="331"/>
            <p14:sldId id="300"/>
            <p14:sldId id="257"/>
            <p14:sldId id="268"/>
            <p14:sldId id="270"/>
            <p14:sldId id="271"/>
            <p14:sldId id="301"/>
            <p14:sldId id="260"/>
            <p14:sldId id="272"/>
            <p14:sldId id="302"/>
            <p14:sldId id="276"/>
            <p14:sldId id="338"/>
            <p14:sldId id="278"/>
            <p14:sldId id="304"/>
          </p14:sldIdLst>
        </p14:section>
        <p14:section name="Untitled Section" id="{602ABCF6-8566-448C-995D-145CC4269EA1}">
          <p14:sldIdLst>
            <p14:sldId id="337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8F8"/>
    <a:srgbClr val="EAEAEA"/>
    <a:srgbClr val="FFCC99"/>
    <a:srgbClr val="FFCCCC"/>
    <a:srgbClr val="CCFFCC"/>
    <a:srgbClr val="FFFFCC"/>
    <a:srgbClr val="33CC33"/>
    <a:srgbClr val="FF9999"/>
    <a:srgbClr val="CCFF99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77246" autoAdjust="0"/>
  </p:normalViewPr>
  <p:slideViewPr>
    <p:cSldViewPr>
      <p:cViewPr varScale="1">
        <p:scale>
          <a:sx n="66" d="100"/>
          <a:sy n="66" d="100"/>
        </p:scale>
        <p:origin x="-128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42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9EFB0-C9E4-4C07-97B3-5714D33D5A5F}" type="datetimeFigureOut">
              <a:rPr lang="en-US" smtClean="0"/>
              <a:t>12/4/2012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1EF0ED-DC73-422A-9FD4-8F4961E51F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25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4576" units="in"/>
          <inkml:channel name="Y" type="integer" max="18432" units="in"/>
          <inkml:channel name="F" type="integer" max="255" units="dev"/>
        </inkml:traceFormat>
        <inkml:channelProperties>
          <inkml:channelProperty channel="X" name="resolution" value="2540.15503" units="1/in"/>
          <inkml:channelProperty channel="Y" name="resolution" value="2540.24243" units="1/in"/>
          <inkml:channelProperty channel="F" name="resolution" value="0" units="1/dev"/>
        </inkml:channelProperties>
      </inkml:inkSource>
      <inkml:timestamp xml:id="ts0" timeString="2009-09-01T21:41:21.210"/>
    </inkml:context>
    <inkml:brush xml:id="br0">
      <inkml:brushProperty name="width" value="0.15875" units="cm"/>
      <inkml:brushProperty name="height" value="0.15875" units="cm"/>
      <inkml:brushProperty name="color" value="#50632A"/>
      <inkml:brushProperty name="fitToCurve" value="1"/>
    </inkml:brush>
  </inkml:definitions>
  <inkml:trace contextRef="#ctx0" brushRef="#br0">-5089-35397 8,'0'0'5,"18"-2"1,-5 4-1,0-4 0,4 1-2,3-2-1,3 1 0,2-1-1,4 0-1,0 1 1,0-2-1,1 0 1,-3 1 1,-2 3 1,-2-2 1,1 2 1,-1-2 2,3 3-1,1-5 1,5 4 0,3-5 0,3 3-3,3 0-1,5 2-1,-2-2-1,2 2-1,0 0 1,3 0-1,2-1 0,4 0 1,3-4 0,2 1 1,3 0 0,0 2 0,-2-1 0,-2 3 0,-8 1 1,-2 2-1,-4 1-1,-3 0 0,-2 0 0,-2-1 0,2-2-1,1 1 0,5-2 1,2-2-1,1-2 1,2 4 0,1-3 1,0 5 0,-1-2 1,1 3-1,-5-2 1,2 2 0,-3-2 0,2 0-1,1-2 0,1 0-1,3-2-1,0-1 1,4 0-1,4-2 1,1 1-1,3 0 0,2-1 0,-1 2 0,1 0 1,-2 1-1,0 2 0,-3 1 1,-3 0-1,-4 3 0,-4-2 1,-1 2-1,0-1 0,1 1 1,0 0-1,4 0 0,2 1 0,2 0 0,0 0 0,2 0 1,-1 1-1,-2-1 0,1-1 0,-1 1 0,-2-1 0,4-2 0,2 0 0,0 1 0,5-2 1,3 1-1,1 2 0,-1 0 0,2 1 0,1 0 0,-3 1 0,1-2-1,-2 1 1,0-2 0,0 1 0,3-1 0,4 0 0,-1 0 0,1 0-1,-2 1 2,3 1-2,-4 3 1,-3 0 0,-3-2 0,-3 1 0,0-1-1,3-1 1,2 0 0,1-1 0,3-3 0,1 0 0,3 0 0,1 1 0,1-1 0,-5 2 0,-1-1 1,-3-1-1,2 1 0,-3 1 0,4 2 1,-1-4-1,1 1 0,2-2 0,2 3 1,1-2-1,-1 3 0,-1-3 1,-2 1-1,-2 1 0,1-2 1,1 3-1,0-5 0,1 4 0,0-2 0,5 1 1,0-4-1,2 2 0,0-2 1,-1-1-1,0-1 0,1 1 0,-2-3 1,0 1-1,-2 1 0,2 0 0,1-1 0,0 1 1,1 1-1,0-3 1,2 4-1,2-2 0,2-1 0,-2 3 0,1-1 1,2 0-1,-3 3 0,-2-2 0,1 2 0,-3-2 0,2 2 1,1-2-1,-2 1-1,3 0 1,2-2 0,0 1 0,2-1 0,2 0 0,-2 0 0,1-1 0,0-1 0,-2 1 0,-1 1 0,0-3 0,-2 3 0,-3-1 0,0-1 0,-2 2 0,-3-1 0,1 2 0,2-1 0,-1 0 0,-1-2 0,2 2 0,-1 2 0,-2-1 0,2 0 0,-2 2 0,1 2 0,0-1 0,-1 2-1,0-2 1,0 0 0,3 1 0,-1 0-1,2-1 1,-2-1 0,0 0 0,0 1 0,0 0 0,1 0-1,0 0 1,-2 0-1,2 1 1,0 0-1,1 1 0,-2-1 1,3-1-1,-1 0 1,2 0-1,-1-1 1,1-2 0,-2 0 0,0 0 0,-1 2 0,0 0 0,-2 1 0,1 0 0,0 0-1,1 1 1,2 2 0,0 0-1,1-1 1,-2 1-1,1 0 1,0-1-1,-2 0 0,0-1 1,-3-1-1,1 1 1,2 1-1,1-2 0,-3 1 1,2-1-1,2 1-1,2 3 1,-2-1-1,3-2 1,-2-1-1,2 1 1,-2 0 0,1-1 1,-3-1-1,-3-1 1,1 1 0,-3-2 0,-4 2 0,0-2-1,-3 2 1,-1-1 0,0 2 0,3 0-1,-3 0 1,3 0 0,1-1 0,3 1 0,-1-1-1,3-2 1,-2 0 0,-1-1 0,1 0-1,-2 1 1,2 1 0,-2-1 0,2 0-1,4 3 0,4-1-1,3 1 1,5 0-1,9 1 1,4-2-1,6 2 0,6-2 2,3 1-1,7-1 1,6 1 0,4-2-1,8 2 0,4-1 1,7 0-1,5-2-1,14 2 1,4-1-1,19 1-1,10 0-4,22 3-6,18 5-13,13-6 1,18 10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wrap="none" lIns="0" tIns="0" rIns="0" bIns="0"/>
          <a:lstStyle/>
          <a:p>
            <a:r>
              <a:rPr lang="en-US"/>
              <a:t>Click to edit the notes format</a:t>
            </a:r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wrap="none" lIns="0" tIns="0" rIns="0" bIns="0"/>
          <a:lstStyle/>
          <a:p>
            <a:r>
              <a:rPr lang="en-US"/>
              <a:t>&lt;header&gt;</a:t>
            </a:r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wrap="none" lIns="0" tIns="0" rIns="0" bIns="0"/>
          <a:lstStyle/>
          <a:p>
            <a:pPr algn="r"/>
            <a:r>
              <a:rPr lang="en-US"/>
              <a:t>&lt;date/time&gt;</a:t>
            </a:r>
            <a:endParaRPr/>
          </a:p>
        </p:txBody>
      </p:sp>
      <p:sp>
        <p:nvSpPr>
          <p:cNvPr id="40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wrap="none" lIns="0" tIns="0" rIns="0" bIns="0" anchor="b"/>
          <a:lstStyle/>
          <a:p>
            <a:r>
              <a:rPr lang="en-US"/>
              <a:t>&lt;footer&gt;</a:t>
            </a:r>
            <a:endParaRPr/>
          </a:p>
        </p:txBody>
      </p:sp>
      <p:sp>
        <p:nvSpPr>
          <p:cNvPr id="41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wrap="none" lIns="0" tIns="0" rIns="0" bIns="0" anchor="b"/>
          <a:lstStyle/>
          <a:p>
            <a:pPr algn="r"/>
            <a:fld id="{81A1F131-5151-41E1-9111-61D1D1D141B1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5310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7100">
              <a:defRPr sz="2400">
                <a:solidFill>
                  <a:schemeClr val="accent2"/>
                </a:solidFill>
                <a:latin typeface="Montara Std Gothic"/>
              </a:defRPr>
            </a:lvl1pPr>
            <a:lvl2pPr marL="742950" indent="-285750" defTabSz="927100">
              <a:defRPr sz="2400">
                <a:solidFill>
                  <a:schemeClr val="accent2"/>
                </a:solidFill>
                <a:latin typeface="Montara Std Gothic"/>
              </a:defRPr>
            </a:lvl2pPr>
            <a:lvl3pPr marL="1143000" indent="-228600" defTabSz="927100">
              <a:defRPr sz="2400">
                <a:solidFill>
                  <a:schemeClr val="accent2"/>
                </a:solidFill>
                <a:latin typeface="Montara Std Gothic"/>
              </a:defRPr>
            </a:lvl3pPr>
            <a:lvl4pPr marL="1600200" indent="-228600" defTabSz="927100">
              <a:defRPr sz="2400">
                <a:solidFill>
                  <a:schemeClr val="accent2"/>
                </a:solidFill>
                <a:latin typeface="Montara Std Gothic"/>
              </a:defRPr>
            </a:lvl4pPr>
            <a:lvl5pPr marL="2057400" indent="-228600" defTabSz="927100">
              <a:defRPr sz="2400">
                <a:solidFill>
                  <a:schemeClr val="accent2"/>
                </a:solidFill>
                <a:latin typeface="Montara Std Gothic"/>
              </a:defRPr>
            </a:lvl5pPr>
            <a:lvl6pPr marL="25146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Montara Std Gothic"/>
              </a:defRPr>
            </a:lvl6pPr>
            <a:lvl7pPr marL="29718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Montara Std Gothic"/>
              </a:defRPr>
            </a:lvl7pPr>
            <a:lvl8pPr marL="34290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Montara Std Gothic"/>
              </a:defRPr>
            </a:lvl8pPr>
            <a:lvl9pPr marL="3886200" indent="-228600" algn="ctr" defTabSz="9271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Montara Std Gothic"/>
              </a:defRPr>
            </a:lvl9pPr>
          </a:lstStyle>
          <a:p>
            <a:fld id="{D2840319-81E4-4852-A509-6557F6DA3610}" type="slidenum">
              <a:rPr lang="en-US" sz="1300" smtClean="0">
                <a:solidFill>
                  <a:srgbClr val="000000"/>
                </a:solidFill>
                <a:latin typeface="Times New Roman" pitchFamily="18" charset="0"/>
              </a:rPr>
              <a:pPr/>
              <a:t>1</a:t>
            </a:fld>
            <a:endParaRPr lang="en-US" sz="13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76350" y="677863"/>
            <a:ext cx="4524375" cy="3394075"/>
          </a:xfrm>
          <a:prstGeom prst="rect">
            <a:avLst/>
          </a:prstGeom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66626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76350" y="677863"/>
            <a:ext cx="4524375" cy="3394075"/>
          </a:xfrm>
          <a:prstGeom prst="rect">
            <a:avLst/>
          </a:prstGeo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Works probably for any language.  This is a C/</a:t>
            </a:r>
            <a:r>
              <a:rPr lang="en-US" dirty="0" err="1" smtClean="0"/>
              <a:t>Fortan</a:t>
            </a:r>
            <a:r>
              <a:rPr lang="en-US" dirty="0" smtClean="0"/>
              <a:t> like language</a:t>
            </a:r>
          </a:p>
          <a:p>
            <a:r>
              <a:rPr lang="en-US" dirty="0" smtClean="0"/>
              <a:t>Why constants suffice will become clearer in Part II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54423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76350" y="677863"/>
            <a:ext cx="4524375" cy="3394075"/>
          </a:xfrm>
          <a:prstGeom prst="rect">
            <a:avLst/>
          </a:prstGeom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what’s the</a:t>
            </a:r>
            <a:r>
              <a:rPr lang="en-US" baseline="0" dirty="0" smtClean="0"/>
              <a:t> goal of this example: we’ll show how to synthesize it without a big synthesizer.</a:t>
            </a:r>
            <a:endParaRPr lang="en-US" dirty="0" smtClean="0"/>
          </a:p>
          <a:p>
            <a:r>
              <a:rPr lang="en-US" dirty="0" smtClean="0"/>
              <a:t>clarify why matrix</a:t>
            </a:r>
            <a:r>
              <a:rPr lang="en-US" baseline="0" dirty="0" smtClean="0"/>
              <a:t> is linearized: gave the parallel algorithm more flexibility</a:t>
            </a:r>
          </a:p>
          <a:p>
            <a:endParaRPr lang="en-US" dirty="0" smtClean="0"/>
          </a:p>
          <a:p>
            <a:r>
              <a:rPr lang="en-US" dirty="0" smtClean="0"/>
              <a:t>4 slides + online sketch demo</a:t>
            </a:r>
          </a:p>
          <a:p>
            <a:pPr lvl="1"/>
            <a:r>
              <a:rPr lang="en-US" dirty="0" smtClean="0"/>
              <a:t>show simple-to-validate executable spec</a:t>
            </a:r>
          </a:p>
          <a:p>
            <a:pPr lvl="1"/>
            <a:r>
              <a:rPr lang="en-US" dirty="0" smtClean="0"/>
              <a:t>easy to define the SIMD instruction in C</a:t>
            </a:r>
          </a:p>
          <a:p>
            <a:pPr lvl="1"/>
            <a:r>
              <a:rPr lang="en-US" dirty="0" smtClean="0"/>
              <a:t>show how English idea translate to a partial program</a:t>
            </a:r>
          </a:p>
          <a:p>
            <a:pPr lvl="1"/>
            <a:r>
              <a:rPr lang="en-US" dirty="0" smtClean="0"/>
              <a:t>show the result</a:t>
            </a:r>
          </a:p>
          <a:p>
            <a:r>
              <a:rPr lang="en-US" dirty="0" smtClean="0"/>
              <a:t>key messages: </a:t>
            </a:r>
          </a:p>
          <a:p>
            <a:pPr lvl="1"/>
            <a:r>
              <a:rPr lang="en-US" dirty="0" smtClean="0"/>
              <a:t>idea-to-sketch sometimes works quite well</a:t>
            </a:r>
          </a:p>
          <a:p>
            <a:pPr lvl="1"/>
            <a:r>
              <a:rPr lang="en-US" dirty="0" smtClean="0"/>
              <a:t>no domain theory on matrix transpose is needed</a:t>
            </a:r>
          </a:p>
          <a:p>
            <a:pPr lvl="1"/>
            <a:r>
              <a:rPr lang="en-US" dirty="0" smtClean="0"/>
              <a:t>the search space is huge but works.  </a:t>
            </a:r>
          </a:p>
          <a:p>
            <a:r>
              <a:rPr lang="en-US" dirty="0" smtClean="0"/>
              <a:t>“How does the search?” motivations the next section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10405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76350" y="677863"/>
            <a:ext cx="4524375" cy="3394075"/>
          </a:xfrm>
          <a:prstGeom prst="rect">
            <a:avLst/>
          </a:prstGeom>
          <a:ln/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 smtClean="0"/>
              <a:t>TODO: show fragment of the code</a:t>
            </a:r>
          </a:p>
          <a:p>
            <a:r>
              <a:rPr lang="en-US" dirty="0" smtClean="0"/>
              <a:t>refine</a:t>
            </a:r>
            <a:r>
              <a:rPr lang="en-US" baseline="0" dirty="0" smtClean="0"/>
              <a:t> the visual to clarify the semantics</a:t>
            </a:r>
          </a:p>
          <a:p>
            <a:r>
              <a:rPr lang="en-US" baseline="0" dirty="0" smtClean="0"/>
              <a:t>give code of the instruction in Sketch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93302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76350" y="677863"/>
            <a:ext cx="4524375" cy="3394075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E5B4D9-B909-4009-8527-C53B8FD01A7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25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273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76350" y="677863"/>
            <a:ext cx="4524375" cy="3394075"/>
          </a:xfrm>
          <a:prstGeom prst="rect">
            <a:avLst/>
          </a:prstGeom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baseline="0" dirty="0" smtClean="0"/>
              <a:t>1) define semantics of holes (when do you get fresh ones?)</a:t>
            </a:r>
          </a:p>
          <a:p>
            <a:endParaRPr lang="en-US" baseline="0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424111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76350" y="677863"/>
            <a:ext cx="4524375" cy="3394075"/>
          </a:xfrm>
          <a:prstGeom prst="rect">
            <a:avLst/>
          </a:prstGeom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baseline="0" dirty="0" smtClean="0"/>
              <a:t>Sketch + spec --&gt; solution</a:t>
            </a:r>
          </a:p>
          <a:p>
            <a:endParaRPr lang="en-US" baseline="0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270403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76350" y="677863"/>
            <a:ext cx="4524375" cy="3394075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bring up completeness of deductive</a:t>
            </a:r>
            <a:r>
              <a:rPr lang="en-US" baseline="0" dirty="0" smtClean="0"/>
              <a:t> </a:t>
            </a:r>
            <a:r>
              <a:rPr lang="en-US" dirty="0" smtClean="0"/>
              <a:t>synthesis?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E5B4D9-B909-4009-8527-C53B8FD01A7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28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298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76350" y="677863"/>
            <a:ext cx="4524375" cy="3394075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change color</a:t>
            </a:r>
            <a:r>
              <a:rPr lang="en-US" baseline="0" dirty="0" smtClean="0"/>
              <a:t> of these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E5B4D9-B909-4009-8527-C53B8FD01A7F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3641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76350" y="677863"/>
            <a:ext cx="4524375" cy="3394075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E5B4D9-B909-4009-8527-C53B8FD01A7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30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3736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76350" y="677863"/>
            <a:ext cx="4524375" cy="3394075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E5B4D9-B909-4009-8527-C53B8FD01A7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31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266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76350" y="677863"/>
            <a:ext cx="4524375" cy="3394075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E5B4D9-B909-4009-8527-C53B8FD01A7F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97710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76350" y="677863"/>
            <a:ext cx="4524375" cy="3394075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</a:t>
            </a:r>
          </a:p>
          <a:p>
            <a:r>
              <a:rPr lang="en-US" dirty="0" smtClean="0"/>
              <a:t>add solve for h</a:t>
            </a:r>
          </a:p>
          <a:p>
            <a:r>
              <a:rPr lang="en-US" dirty="0" smtClean="0"/>
              <a:t>?? is represented with h</a:t>
            </a:r>
          </a:p>
          <a:p>
            <a:r>
              <a:rPr lang="en-US" dirty="0" smtClean="0"/>
              <a:t>y values are computed</a:t>
            </a:r>
            <a:r>
              <a:rPr lang="en-US" baseline="0" dirty="0" smtClean="0"/>
              <a:t> using the spec function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E5B4D9-B909-4009-8527-C53B8FD01A7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2726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76350" y="677863"/>
            <a:ext cx="4524375" cy="3394075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E5B4D9-B909-4009-8527-C53B8FD01A7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33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5571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76350" y="677863"/>
            <a:ext cx="4524375" cy="3394075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Intro sentence</a:t>
            </a:r>
            <a:r>
              <a:rPr lang="en-US" dirty="0" smtClean="0"/>
              <a:t>: now we know how</a:t>
            </a:r>
            <a:r>
              <a:rPr lang="en-US" baseline="0" dirty="0" smtClean="0"/>
              <a:t> synthesis works. Let look at how we apply this technique to the programmability problem of low-power devices</a:t>
            </a:r>
            <a:r>
              <a:rPr lang="en-US" baseline="0" dirty="0" smtClean="0"/>
              <a:t>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E5B4D9-B909-4009-8527-C53B8FD01A7F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34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30018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Partition the code and map it to cores</a:t>
            </a:r>
          </a:p>
          <a:p>
            <a:pPr marL="400050" lvl="1" indent="0">
              <a:buNone/>
            </a:pPr>
            <a:r>
              <a:rPr lang="en-US" sz="2000" dirty="0" smtClean="0"/>
              <a:t>also, design the algorithm for optimal partitioning</a:t>
            </a:r>
          </a:p>
          <a:p>
            <a:pPr marL="0" indent="0">
              <a:buNone/>
            </a:pPr>
            <a:r>
              <a:rPr lang="en-US" sz="2400" dirty="0" smtClean="0"/>
              <a:t>Implement inter-core communication</a:t>
            </a:r>
          </a:p>
          <a:p>
            <a:pPr marL="400050" lvl="1" indent="0">
              <a:buNone/>
            </a:pPr>
            <a:r>
              <a:rPr lang="en-US" sz="2000" dirty="0" smtClean="0"/>
              <a:t>don’t introduce races and deadlocks</a:t>
            </a:r>
          </a:p>
          <a:p>
            <a:pPr marL="0" indent="0">
              <a:buNone/>
            </a:pPr>
            <a:r>
              <a:rPr lang="en-US" sz="2400" dirty="0" smtClean="0"/>
              <a:t>Manage distributed data structures</a:t>
            </a:r>
          </a:p>
          <a:p>
            <a:pPr marL="400050" lvl="1" indent="0">
              <a:buNone/>
            </a:pPr>
            <a:r>
              <a:rPr lang="en-US" sz="2000" dirty="0" smtClean="0"/>
              <a:t>for user-facing accelerators (GUIs), it’s not just arrays</a:t>
            </a:r>
          </a:p>
          <a:p>
            <a:pPr marL="0" indent="0">
              <a:buNone/>
            </a:pPr>
            <a:r>
              <a:rPr lang="en-US" sz="2400" dirty="0" smtClean="0"/>
              <a:t>Generate efficient code</a:t>
            </a:r>
          </a:p>
          <a:p>
            <a:pPr marL="400050" lvl="1" indent="0">
              <a:buNone/>
            </a:pPr>
            <a:r>
              <a:rPr lang="en-US" sz="2000" dirty="0" smtClean="0"/>
              <a:t>often on a limited ISA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E64A8-F15B-4909-88DD-D17D2D2FEF1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93233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E64A8-F15B-4909-88DD-D17D2D2FEF1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3233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Goal</a:t>
            </a:r>
            <a:r>
              <a:rPr lang="en-US" dirty="0" smtClean="0"/>
              <a:t>: abstraction</a:t>
            </a:r>
          </a:p>
          <a:p>
            <a:endParaRPr lang="en-US" dirty="0" smtClean="0"/>
          </a:p>
          <a:p>
            <a:r>
              <a:rPr lang="en-US" b="1" dirty="0" smtClean="0"/>
              <a:t>Intro sentence</a:t>
            </a:r>
            <a:r>
              <a:rPr lang="en-US" dirty="0" smtClean="0"/>
              <a:t>: These</a:t>
            </a:r>
            <a:r>
              <a:rPr lang="en-US" baseline="0" dirty="0" smtClean="0"/>
              <a:t> are programming model abstractions that abstract the programmer away from dealing with low-level programing (dealing with machine instruction).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Sequence of talking points: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="0" dirty="0" smtClean="0"/>
              <a:t>L4 &amp; L1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="0" dirty="0" smtClean="0"/>
              <a:t>Components</a:t>
            </a:r>
            <a:r>
              <a:rPr lang="en-US" b="0" baseline="0" dirty="0" smtClean="0"/>
              <a:t> in previous slide lower the abstraction</a:t>
            </a:r>
            <a:endParaRPr lang="en-US" b="0" dirty="0" smtClean="0"/>
          </a:p>
          <a:p>
            <a:pPr marL="171450" indent="-171450">
              <a:buFont typeface="Arial" pitchFamily="34" charset="0"/>
              <a:buChar char="•"/>
            </a:pPr>
            <a:endParaRPr lang="en-US" b="0" dirty="0" smtClean="0"/>
          </a:p>
          <a:p>
            <a:pPr marL="0" indent="0">
              <a:buFont typeface="Arial" pitchFamily="34" charset="0"/>
              <a:buNone/>
            </a:pPr>
            <a:r>
              <a:rPr lang="en-US" b="1" dirty="0" smtClean="0"/>
              <a:t>Conclusion: </a:t>
            </a:r>
            <a:r>
              <a:rPr lang="en-US" b="0" dirty="0" smtClean="0"/>
              <a:t>this is not up in-the-air,</a:t>
            </a:r>
            <a:r>
              <a:rPr lang="en-US" b="0" baseline="0" dirty="0" smtClean="0"/>
              <a:t> but we are actually working on this.</a:t>
            </a:r>
          </a:p>
          <a:p>
            <a:pPr marL="0" indent="0">
              <a:buFont typeface="Arial" pitchFamily="34" charset="0"/>
              <a:buNone/>
            </a:pPr>
            <a:endParaRPr lang="en-US" b="0" baseline="0" dirty="0" smtClean="0"/>
          </a:p>
          <a:p>
            <a:pPr marL="0" indent="0">
              <a:buFont typeface="Arial" pitchFamily="34" charset="0"/>
              <a:buNone/>
            </a:pPr>
            <a:r>
              <a:rPr lang="en-US" b="1" baseline="0" dirty="0" smtClean="0"/>
              <a:t>Transition sentence: </a:t>
            </a:r>
            <a:r>
              <a:rPr lang="en-US" b="0" baseline="0" dirty="0" smtClean="0"/>
              <a:t>but before we go into our work. Let see some case study.</a:t>
            </a:r>
            <a:endParaRPr lang="en-US" b="1" dirty="0" smtClean="0"/>
          </a:p>
          <a:p>
            <a:pPr marL="0" indent="0">
              <a:buFont typeface="Arial" pitchFamily="34" charset="0"/>
              <a:buNone/>
            </a:pPr>
            <a:endParaRPr lang="en-US" b="0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81A1F131-5151-41E1-9111-61D1D1D141B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66886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76350" y="677863"/>
            <a:ext cx="4524375" cy="3394075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Intro sentence</a:t>
            </a:r>
            <a:r>
              <a:rPr lang="en-US" dirty="0" smtClean="0"/>
              <a:t>: We</a:t>
            </a:r>
            <a:r>
              <a:rPr lang="en-US" baseline="0" dirty="0" smtClean="0"/>
              <a:t> are going to look at MD5 hash.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E5B4D9-B909-4009-8527-C53B8FD01A7F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38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30018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Goal</a:t>
            </a:r>
            <a:r>
              <a:rPr lang="en-US" dirty="0" smtClean="0"/>
              <a:t>: describe md5</a:t>
            </a:r>
          </a:p>
          <a:p>
            <a:endParaRPr lang="en-US" dirty="0" smtClean="0"/>
          </a:p>
          <a:p>
            <a:r>
              <a:rPr lang="en-US" b="1" dirty="0" smtClean="0"/>
              <a:t>Intro sentence</a:t>
            </a:r>
            <a:r>
              <a:rPr lang="en-US" dirty="0" smtClean="0"/>
              <a:t>: First, I will describe</a:t>
            </a:r>
            <a:r>
              <a:rPr lang="en-US" baseline="0" dirty="0" smtClean="0"/>
              <a:t> how md5 function works. </a:t>
            </a:r>
            <a:r>
              <a:rPr lang="en-US" dirty="0" smtClean="0"/>
              <a:t>This diagram</a:t>
            </a:r>
            <a:r>
              <a:rPr lang="en-US" baseline="0" dirty="0" smtClean="0"/>
              <a:t> shows the core algorithm for md5.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Sequence of talking points: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="0" dirty="0" smtClean="0"/>
              <a:t>Divide</a:t>
            </a:r>
            <a:r>
              <a:rPr lang="en-US" b="0" baseline="0" dirty="0" smtClean="0"/>
              <a:t> message into 16 chunks (</a:t>
            </a:r>
            <a:r>
              <a:rPr lang="en-US" b="0" baseline="0" dirty="0" err="1" smtClean="0"/>
              <a:t>Mi</a:t>
            </a:r>
            <a:r>
              <a:rPr lang="en-US" b="0" baseline="0" dirty="0" smtClean="0"/>
              <a:t>)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="0" baseline="0" dirty="0" smtClean="0"/>
              <a:t>Each chunk of message repeat the process shown here 64 rounds</a:t>
            </a:r>
            <a:endParaRPr lang="en-US" b="0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81A1F131-5151-41E1-9111-61D1D1D141B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1143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Goal</a:t>
            </a:r>
            <a:r>
              <a:rPr lang="en-US" dirty="0" smtClean="0"/>
              <a:t>: </a:t>
            </a:r>
            <a:r>
              <a:rPr lang="en-US" dirty="0" err="1" smtClean="0"/>
              <a:t>implemention</a:t>
            </a:r>
            <a:r>
              <a:rPr lang="en-US" dirty="0" smtClean="0"/>
              <a:t> md5 is easy</a:t>
            </a:r>
          </a:p>
          <a:p>
            <a:endParaRPr lang="en-US" dirty="0" smtClean="0"/>
          </a:p>
          <a:p>
            <a:r>
              <a:rPr lang="en-US" b="1" dirty="0" smtClean="0"/>
              <a:t>Intro sentence</a:t>
            </a:r>
            <a:r>
              <a:rPr lang="en-US" dirty="0" smtClean="0"/>
              <a:t>: This is MD5 function taken</a:t>
            </a:r>
            <a:r>
              <a:rPr lang="en-US" baseline="0" dirty="0" smtClean="0"/>
              <a:t> from </a:t>
            </a:r>
            <a:r>
              <a:rPr lang="en-US" baseline="0" dirty="0" err="1" smtClean="0"/>
              <a:t>wikipedia</a:t>
            </a:r>
            <a:r>
              <a:rPr lang="en-US" baseline="0" dirty="0" smtClean="0"/>
              <a:t>.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Sequence of talking points: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="0" dirty="0" err="1" smtClean="0"/>
              <a:t>Seq</a:t>
            </a:r>
            <a:r>
              <a:rPr lang="en-US" b="0" dirty="0" smtClean="0"/>
              <a:t> program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="0" dirty="0" smtClean="0"/>
              <a:t>Short (can fit in one page)</a:t>
            </a:r>
          </a:p>
          <a:p>
            <a:pPr marL="171450" indent="-171450">
              <a:buFont typeface="Arial" pitchFamily="34" charset="0"/>
              <a:buChar char="•"/>
            </a:pPr>
            <a:endParaRPr lang="en-US" b="0" dirty="0" smtClean="0"/>
          </a:p>
          <a:p>
            <a:pPr marL="0" indent="0">
              <a:buFont typeface="Arial" pitchFamily="34" charset="0"/>
              <a:buNone/>
            </a:pPr>
            <a:r>
              <a:rPr lang="en-US" b="1" dirty="0" smtClean="0"/>
              <a:t>Conclusion: </a:t>
            </a:r>
            <a:r>
              <a:rPr lang="en-US" b="0" dirty="0" smtClean="0"/>
              <a:t>not</a:t>
            </a:r>
            <a:r>
              <a:rPr lang="en-US" b="0" baseline="0" dirty="0" smtClean="0"/>
              <a:t> so hard to implement</a:t>
            </a:r>
          </a:p>
          <a:p>
            <a:pPr marL="0" indent="0">
              <a:buFont typeface="Arial" pitchFamily="34" charset="0"/>
              <a:buNone/>
            </a:pPr>
            <a:endParaRPr lang="en-US" b="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b="1" baseline="0" dirty="0" smtClean="0"/>
              <a:t>Transition sentence: </a:t>
            </a:r>
            <a:r>
              <a:rPr lang="en-US" b="0" baseline="0" dirty="0" smtClean="0"/>
              <a:t>what do you think it will look like when we have to implement on spatial architecture with limited resource (small memory).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81A1F131-5151-41E1-9111-61D1D1D141B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8599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Goal</a:t>
            </a:r>
            <a:r>
              <a:rPr lang="en-US" dirty="0" smtClean="0"/>
              <a:t>: need to deal with </a:t>
            </a:r>
            <a:r>
              <a:rPr lang="en-US" dirty="0" err="1" smtClean="0"/>
              <a:t>partitionning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Intro sentence</a:t>
            </a:r>
            <a:r>
              <a:rPr lang="en-US" dirty="0" smtClean="0"/>
              <a:t>: On </a:t>
            </a:r>
            <a:r>
              <a:rPr lang="en-US" dirty="0" err="1" smtClean="0"/>
              <a:t>GreenArray</a:t>
            </a:r>
            <a:r>
              <a:rPr lang="en-US" dirty="0" smtClean="0"/>
              <a:t>,</a:t>
            </a:r>
            <a:r>
              <a:rPr lang="en-US" baseline="0" dirty="0" smtClean="0"/>
              <a:t> with its super small memory, you have to divide program into 10 </a:t>
            </a:r>
            <a:r>
              <a:rPr lang="en-US" baseline="0" smtClean="0"/>
              <a:t>pieces</a:t>
            </a:r>
            <a:r>
              <a:rPr lang="en-US" baseline="0" smtClean="0"/>
              <a:t>.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81A1F131-5151-41E1-9111-61D1D1D141B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63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76350" y="677863"/>
            <a:ext cx="4524375" cy="3394075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E5B4D9-B909-4009-8527-C53B8FD01A7F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0018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76350" y="677863"/>
            <a:ext cx="4524375" cy="3394075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change color</a:t>
            </a:r>
            <a:r>
              <a:rPr lang="en-US" baseline="0" dirty="0" smtClean="0"/>
              <a:t> of these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E5B4D9-B909-4009-8527-C53B8FD01A7F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43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30018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81A1F131-5151-41E1-9111-61D1D1D141B1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44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966886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Goal</a:t>
            </a:r>
            <a:r>
              <a:rPr lang="en-US" dirty="0" smtClean="0"/>
              <a:t>: look like C with annotation</a:t>
            </a:r>
          </a:p>
          <a:p>
            <a:endParaRPr lang="en-US" dirty="0" smtClean="0"/>
          </a:p>
          <a:p>
            <a:r>
              <a:rPr lang="en-US" b="1" dirty="0" smtClean="0"/>
              <a:t>Intro sentence</a:t>
            </a:r>
            <a:r>
              <a:rPr lang="en-US" dirty="0" smtClean="0"/>
              <a:t>: start with variable declaration.</a:t>
            </a:r>
          </a:p>
          <a:p>
            <a:endParaRPr lang="en-US" dirty="0" smtClean="0"/>
          </a:p>
          <a:p>
            <a:r>
              <a:rPr lang="en-US" b="1" dirty="0" smtClean="0"/>
              <a:t>Sequence of talking points: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="0" dirty="0" smtClean="0"/>
              <a:t>Very</a:t>
            </a:r>
            <a:r>
              <a:rPr lang="en-US" b="0" baseline="0" dirty="0" smtClean="0"/>
              <a:t> similar to C</a:t>
            </a:r>
            <a:endParaRPr lang="en-US" b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="0" dirty="0" smtClean="0"/>
              <a:t>With</a:t>
            </a:r>
            <a:r>
              <a:rPr lang="en-US" b="0" baseline="0" dirty="0" smtClean="0"/>
              <a:t> annotation for placement on core</a:t>
            </a:r>
            <a:r>
              <a:rPr lang="en-US" b="0" dirty="0" smtClean="0"/>
              <a:t> 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="0" dirty="0" smtClean="0"/>
              <a:t>Pair of “18” bit </a:t>
            </a:r>
            <a:r>
              <a:rPr lang="en-US" b="0" dirty="0" err="1" smtClean="0"/>
              <a:t>int</a:t>
            </a:r>
            <a:endParaRPr lang="en-US" b="0" dirty="0" smtClean="0"/>
          </a:p>
          <a:p>
            <a:pPr marL="171450" indent="-171450">
              <a:buFont typeface="Arial" pitchFamily="34" charset="0"/>
              <a:buChar char="•"/>
            </a:pPr>
            <a:endParaRPr lang="en-US" b="0" baseline="0" dirty="0" smtClean="0"/>
          </a:p>
          <a:p>
            <a:pPr marL="0" indent="0">
              <a:buFont typeface="Arial" pitchFamily="34" charset="0"/>
              <a:buNone/>
            </a:pPr>
            <a:r>
              <a:rPr lang="en-US" b="1" baseline="0" dirty="0" smtClean="0"/>
              <a:t>Transition sentence: </a:t>
            </a:r>
            <a:r>
              <a:rPr lang="en-US" b="0" baseline="0" dirty="0" smtClean="0"/>
              <a:t>what about the rest of the program?</a:t>
            </a: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81A1F131-5151-41E1-9111-61D1D1D141B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07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Goal</a:t>
            </a:r>
            <a:r>
              <a:rPr lang="en-US" dirty="0" smtClean="0"/>
              <a:t>: look very</a:t>
            </a:r>
            <a:r>
              <a:rPr lang="en-US" baseline="0" dirty="0" smtClean="0"/>
              <a:t> like the spec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Intro sentence</a:t>
            </a:r>
            <a:r>
              <a:rPr lang="en-US" dirty="0" smtClean="0"/>
              <a:t>: without</a:t>
            </a:r>
            <a:r>
              <a:rPr lang="en-US" baseline="0" dirty="0" smtClean="0"/>
              <a:t> the annotation in blue, this looks essentially like </a:t>
            </a:r>
            <a:r>
              <a:rPr lang="en-US" baseline="0" dirty="0" err="1" smtClean="0"/>
              <a:t>seq</a:t>
            </a:r>
            <a:r>
              <a:rPr lang="en-US" baseline="0" dirty="0" smtClean="0"/>
              <a:t> code from </a:t>
            </a:r>
            <a:r>
              <a:rPr lang="en-US" baseline="0" dirty="0" err="1" smtClean="0"/>
              <a:t>wikipedia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Sequence of talking points: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="0" dirty="0" smtClean="0"/>
              <a:t>We</a:t>
            </a:r>
            <a:r>
              <a:rPr lang="en-US" b="0" baseline="0" dirty="0" smtClean="0"/>
              <a:t> can actually take this and run on your laptop</a:t>
            </a:r>
            <a:endParaRPr lang="en-US" b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="0" dirty="0" smtClean="0"/>
              <a:t>@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="0" dirty="0" smtClean="0"/>
              <a:t>Home</a:t>
            </a:r>
            <a:r>
              <a:rPr lang="en-US" b="0" baseline="0" dirty="0" smtClean="0"/>
              <a:t> = a convenient way to refer it</a:t>
            </a:r>
            <a:endParaRPr lang="en-US" b="0" dirty="0" smtClean="0"/>
          </a:p>
          <a:p>
            <a:pPr marL="171450" indent="-171450">
              <a:buFont typeface="Arial" pitchFamily="34" charset="0"/>
              <a:buChar char="•"/>
            </a:pPr>
            <a:endParaRPr lang="en-US" b="0" dirty="0" smtClean="0"/>
          </a:p>
          <a:p>
            <a:pPr marL="0" indent="0">
              <a:buFont typeface="Arial" pitchFamily="34" charset="0"/>
              <a:buNone/>
            </a:pPr>
            <a:r>
              <a:rPr lang="en-US" b="1" dirty="0" smtClean="0"/>
              <a:t>Conclusion: </a:t>
            </a:r>
            <a:r>
              <a:rPr lang="en-US" b="0" dirty="0" smtClean="0"/>
              <a:t>can</a:t>
            </a:r>
            <a:r>
              <a:rPr lang="en-US" b="0" baseline="0" dirty="0" smtClean="0"/>
              <a:t> debug easily</a:t>
            </a:r>
          </a:p>
          <a:p>
            <a:pPr marL="0" indent="0">
              <a:buFont typeface="Arial" pitchFamily="34" charset="0"/>
              <a:buNone/>
            </a:pPr>
            <a:endParaRPr lang="en-US" b="0" baseline="0" dirty="0" smtClean="0"/>
          </a:p>
          <a:p>
            <a:pPr marL="0" indent="0">
              <a:buFont typeface="Arial" pitchFamily="34" charset="0"/>
              <a:buNone/>
            </a:pPr>
            <a:r>
              <a:rPr lang="en-US" b="1" baseline="0" dirty="0" smtClean="0"/>
              <a:t>Transition sentence: </a:t>
            </a:r>
            <a:r>
              <a:rPr lang="en-US" b="0" baseline="0" dirty="0" smtClean="0"/>
              <a:t>I mention how to specify the core that data lives. What about operation?</a:t>
            </a:r>
            <a:endParaRPr lang="en-US" b="1" dirty="0" smtClean="0"/>
          </a:p>
          <a:p>
            <a:pPr marL="0" indent="0">
              <a:buFont typeface="Arial" pitchFamily="34" charset="0"/>
              <a:buNone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81A1F131-5151-41E1-9111-61D1D1D141B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089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Goal</a:t>
            </a:r>
            <a:r>
              <a:rPr lang="en-US" dirty="0" smtClean="0"/>
              <a:t>: show op@</a:t>
            </a:r>
          </a:p>
          <a:p>
            <a:endParaRPr lang="en-US" dirty="0" smtClean="0"/>
          </a:p>
          <a:p>
            <a:r>
              <a:rPr lang="en-US" b="1" dirty="0" smtClean="0"/>
              <a:t>Intro sentence</a:t>
            </a:r>
            <a:r>
              <a:rPr lang="en-US" dirty="0" smtClean="0"/>
              <a:t>: let look at</a:t>
            </a:r>
            <a:r>
              <a:rPr lang="en-US" baseline="0" dirty="0" smtClean="0"/>
              <a:t> different parts of md5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Sequence of talking points: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="0" dirty="0" smtClean="0"/>
              <a:t>We</a:t>
            </a:r>
            <a:r>
              <a:rPr lang="en-US" b="0" baseline="0" dirty="0" smtClean="0"/>
              <a:t> can actually take this and run on your laptop</a:t>
            </a:r>
            <a:endParaRPr lang="en-US" b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b="0" dirty="0" smtClean="0"/>
              <a:t>@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b="0" dirty="0" smtClean="0"/>
              <a:t>Home</a:t>
            </a:r>
            <a:r>
              <a:rPr lang="en-US" b="0" baseline="0" dirty="0" smtClean="0"/>
              <a:t> = a convenient way to refer it</a:t>
            </a:r>
            <a:endParaRPr lang="en-US" b="0" dirty="0" smtClean="0"/>
          </a:p>
          <a:p>
            <a:pPr marL="171450" indent="-171450">
              <a:buFont typeface="Arial" pitchFamily="34" charset="0"/>
              <a:buChar char="•"/>
            </a:pPr>
            <a:endParaRPr lang="en-US" b="0" dirty="0" smtClean="0"/>
          </a:p>
          <a:p>
            <a:pPr marL="0" indent="0">
              <a:buFont typeface="Arial" pitchFamily="34" charset="0"/>
              <a:buNone/>
            </a:pPr>
            <a:r>
              <a:rPr lang="en-US" b="1" dirty="0" smtClean="0"/>
              <a:t>Conclusion: </a:t>
            </a:r>
            <a:r>
              <a:rPr lang="en-US" b="0" dirty="0" smtClean="0"/>
              <a:t>can</a:t>
            </a:r>
            <a:r>
              <a:rPr lang="en-US" b="0" baseline="0" dirty="0" smtClean="0"/>
              <a:t> debug easily</a:t>
            </a:r>
          </a:p>
          <a:p>
            <a:pPr marL="0" indent="0">
              <a:buFont typeface="Arial" pitchFamily="34" charset="0"/>
              <a:buNone/>
            </a:pPr>
            <a:endParaRPr lang="en-US" b="0" baseline="0" dirty="0" smtClean="0"/>
          </a:p>
          <a:p>
            <a:pPr marL="0" indent="0">
              <a:buFont typeface="Arial" pitchFamily="34" charset="0"/>
              <a:buNone/>
            </a:pPr>
            <a:r>
              <a:rPr lang="en-US" b="1" baseline="0" dirty="0" smtClean="0"/>
              <a:t>Transition sentence: </a:t>
            </a:r>
            <a:r>
              <a:rPr lang="en-US" b="0" baseline="0" dirty="0" smtClean="0"/>
              <a:t>I mention how to specify the core that data lives. What about operation?</a:t>
            </a:r>
            <a:endParaRPr lang="en-US" b="1" dirty="0" smtClean="0"/>
          </a:p>
          <a:p>
            <a:pPr marL="0" indent="0">
              <a:buFont typeface="Arial" pitchFamily="34" charset="0"/>
              <a:buNone/>
            </a:pPr>
            <a:endParaRPr lang="en-US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81A1F131-5151-41E1-9111-61D1D1D141B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308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81A1F131-5151-41E1-9111-61D1D1D141B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308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81A1F131-5151-41E1-9111-61D1D1D141B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308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81A1F131-5151-41E1-9111-61D1D1D141B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308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r>
              <a:rPr lang="en-US" b="1" baseline="0" dirty="0" smtClean="0"/>
              <a:t>Transition sentence: </a:t>
            </a:r>
            <a:r>
              <a:rPr lang="en-US" b="0" baseline="0" dirty="0" smtClean="0"/>
              <a:t>what if do don’t like this layout? It’s actually really easy.</a:t>
            </a: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81A1F131-5151-41E1-9111-61D1D1D141B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308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Transition sentence: </a:t>
            </a:r>
            <a:r>
              <a:rPr lang="en-US" b="0" baseline="0" dirty="0" smtClean="0"/>
              <a:t>what if you deal with 64 bit number?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81A1F131-5151-41E1-9111-61D1D1D141B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30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Read: why so little energy?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E64A8-F15B-4909-88DD-D17D2D2FEF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6070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 smtClean="0"/>
              <a:t>Transition sentence: </a:t>
            </a:r>
            <a:r>
              <a:rPr lang="en-US" b="0" baseline="0" dirty="0" smtClean="0"/>
              <a:t>let look at the rest of the expression now.</a:t>
            </a: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81A1F131-5151-41E1-9111-61D1D1D141B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308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81A1F131-5151-41E1-9111-61D1D1D141B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308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81A1F131-5151-41E1-9111-61D1D1D141B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2308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81A1F131-5151-41E1-9111-61D1D1D141B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0955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b="1" dirty="0" smtClean="0"/>
              <a:t>Intro sentence</a:t>
            </a:r>
            <a:r>
              <a:rPr lang="en-US" dirty="0" smtClean="0"/>
              <a:t>:</a:t>
            </a:r>
            <a:r>
              <a:rPr lang="en-US" baseline="0" dirty="0" smtClean="0"/>
              <a:t> beside the HLL, I have also been working on another component of the project.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81A1F131-5151-41E1-9111-61D1D1D141B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68866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100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11E1D121-A1C1-4151-A1B1-8101A1F1D181}" type="slidenum">
              <a:rPr lang="en-US">
                <a:solidFill>
                  <a:srgbClr val="000000"/>
                </a:solidFill>
                <a:latin typeface="+mn-lt"/>
                <a:ea typeface="+mn-ea"/>
              </a:rPr>
              <a:t>64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76122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100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11E1D121-A1C1-4151-A1B1-8101A1F1D181}" type="slidenum">
              <a:rPr lang="en-US">
                <a:solidFill>
                  <a:srgbClr val="000000"/>
                </a:solidFill>
                <a:latin typeface="+mn-lt"/>
                <a:ea typeface="+mn-ea"/>
              </a:rPr>
              <a:t>65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50826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106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A161F181-8121-41D1-8181-C18131E1C191}" type="slidenum">
              <a:rPr lang="en-US">
                <a:solidFill>
                  <a:srgbClr val="000000"/>
                </a:solidFill>
                <a:latin typeface="+mn-lt"/>
                <a:ea typeface="+mn-ea"/>
              </a:rPr>
              <a:t>67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50250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106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A161F181-8121-41D1-8181-C18131E1C191}" type="slidenum">
              <a:rPr lang="en-US">
                <a:solidFill>
                  <a:srgbClr val="000000"/>
                </a:solidFill>
                <a:latin typeface="+mn-lt"/>
                <a:ea typeface="+mn-ea"/>
              </a:rPr>
              <a:pPr>
                <a:lnSpc>
                  <a:spcPct val="100000"/>
                </a:lnSpc>
              </a:pPr>
              <a:t>68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51592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106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A161F181-8121-41D1-8181-C18131E1C191}" type="slidenum">
              <a:rPr lang="en-US">
                <a:solidFill>
                  <a:srgbClr val="000000"/>
                </a:solidFill>
                <a:latin typeface="+mn-lt"/>
                <a:ea typeface="+mn-ea"/>
              </a:rPr>
              <a:t>69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0021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81A1F131-5151-41E1-9111-61D1D1D141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8847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76350" y="677863"/>
            <a:ext cx="4524375" cy="3394075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Due to the lack of hardware support for programmability, the key to the success of low-power computing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lies in inventing better and more effective programming frameworks for such devices, allowing the programmer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write efficient programs with reasonable amount of effort and 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E5B4D9-B909-4009-8527-C53B8FD01A7F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71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3001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76350" y="677863"/>
            <a:ext cx="4524375" cy="3394075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change color</a:t>
            </a:r>
            <a:r>
              <a:rPr lang="en-US" baseline="0" dirty="0" smtClean="0"/>
              <a:t> of these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E5B4D9-B909-4009-8527-C53B8FD01A7F}" type="slidenum">
              <a:rPr lang="en-US" smtClean="0">
                <a:solidFill>
                  <a:prstClr val="black"/>
                </a:solidFill>
                <a:latin typeface="Calibri"/>
              </a:rPr>
              <a:pPr>
                <a:defRPr/>
              </a:pPr>
              <a:t>16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3001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 remove this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81A1F131-5151-41E1-9111-61D1D1D141B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642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 smtClean="0"/>
              <a:t>Partition the code and map it to cores</a:t>
            </a:r>
          </a:p>
          <a:p>
            <a:pPr marL="400050" lvl="1" indent="0">
              <a:buNone/>
            </a:pPr>
            <a:r>
              <a:rPr lang="en-US" sz="2000" dirty="0" smtClean="0"/>
              <a:t>also, design the algorithm for optimal partitioning</a:t>
            </a:r>
          </a:p>
          <a:p>
            <a:pPr marL="0" indent="0">
              <a:buNone/>
            </a:pPr>
            <a:r>
              <a:rPr lang="en-US" sz="2400" dirty="0" smtClean="0"/>
              <a:t>Implement inter-core communication</a:t>
            </a:r>
          </a:p>
          <a:p>
            <a:pPr marL="400050" lvl="1" indent="0">
              <a:buNone/>
            </a:pPr>
            <a:r>
              <a:rPr lang="en-US" sz="2000" dirty="0" smtClean="0"/>
              <a:t>don’t introduce races and deadlocks</a:t>
            </a:r>
          </a:p>
          <a:p>
            <a:pPr marL="0" indent="0">
              <a:buNone/>
            </a:pPr>
            <a:r>
              <a:rPr lang="en-US" sz="2400" dirty="0" smtClean="0"/>
              <a:t>Manage distributed data structures</a:t>
            </a:r>
          </a:p>
          <a:p>
            <a:pPr marL="400050" lvl="1" indent="0">
              <a:buNone/>
            </a:pPr>
            <a:r>
              <a:rPr lang="en-US" sz="2000" dirty="0" smtClean="0"/>
              <a:t>for user-facing accelerators (GUIs), it’s not just arrays</a:t>
            </a:r>
          </a:p>
          <a:p>
            <a:pPr marL="0" indent="0">
              <a:buNone/>
            </a:pPr>
            <a:r>
              <a:rPr lang="en-US" sz="2400" dirty="0" smtClean="0"/>
              <a:t>Generate efficient code</a:t>
            </a:r>
          </a:p>
          <a:p>
            <a:pPr marL="400050" lvl="1" indent="0">
              <a:buNone/>
            </a:pPr>
            <a:r>
              <a:rPr lang="en-US" sz="2000" dirty="0" smtClean="0"/>
              <a:t>often on a limited ISA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9E64A8-F15B-4909-88DD-D17D2D2FEF19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9323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76350" y="677863"/>
            <a:ext cx="4524375" cy="3394075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TODO: change color</a:t>
            </a:r>
            <a:r>
              <a:rPr lang="en-US" baseline="0" dirty="0" smtClean="0"/>
              <a:t> of these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EE5B4D9-B909-4009-8527-C53B8FD01A7F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771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963600"/>
            <a:ext cx="82292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3520" y="39636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9636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1027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1028"/>
          <p:cNvSpPr>
            <a:spLocks noGrp="1" noChangeArrowheads="1"/>
          </p:cNvSpPr>
          <p:nvPr>
            <p:ph type="dt" sz="half" idx="10"/>
          </p:nvPr>
        </p:nvSpPr>
        <p:spPr>
          <a:xfrm>
            <a:off x="5334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1030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7056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55F9EA-7C54-49B5-8CC9-C145EE6E4D7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2396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EDDC2B-BF4F-4513-8A14-81E94D4C29A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6661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902CF6-AB1F-4CE4-90C4-BA9749C22F2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013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767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295400"/>
            <a:ext cx="40767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E7A69E-6F5F-42DE-8796-32FFAA4D0AA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6902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10FF80-3F00-4FE9-96BD-C80D99F19A2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229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8E6983-4253-43B3-8BBD-D140D068635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1908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BF631C-FFE1-46D3-92B2-236C4EB0155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440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9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19400" y="6172200"/>
            <a:ext cx="3429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C1326E-5E09-4FF8-9220-707E7D2E4E4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5590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819400" y="6172200"/>
            <a:ext cx="3429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15A919-6343-4972-B50C-DF5777AE10C1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6667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7666B6-0D39-4144-9CF7-DD3C99449F8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417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228600"/>
            <a:ext cx="2076450" cy="5791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76950" cy="5791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55C837-2208-4104-9D4C-8A4B16580D0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5867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>
            <a:lvl1pPr>
              <a:defRPr>
                <a:latin typeface="Candar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2"/>
            <a:ext cx="6400800" cy="1752600"/>
          </a:xfrm>
        </p:spPr>
        <p:txBody>
          <a:bodyPr/>
          <a:lstStyle>
            <a:lvl1pPr marL="0" indent="0" algn="ctr">
              <a:buNone/>
              <a:defRPr>
                <a:latin typeface="Candara" pitchFamily="34" charset="0"/>
              </a:defRPr>
            </a:lvl1pPr>
            <a:lvl2pPr marL="456488" indent="0" algn="ctr">
              <a:buNone/>
              <a:defRPr/>
            </a:lvl2pPr>
            <a:lvl3pPr marL="912979" indent="0" algn="ctr">
              <a:buNone/>
              <a:defRPr/>
            </a:lvl3pPr>
            <a:lvl4pPr marL="1369470" indent="0" algn="ctr">
              <a:buNone/>
              <a:defRPr/>
            </a:lvl4pPr>
            <a:lvl5pPr marL="1825958" indent="0" algn="ctr">
              <a:buNone/>
              <a:defRPr/>
            </a:lvl5pPr>
            <a:lvl6pPr marL="2282449" indent="0" algn="ctr">
              <a:buNone/>
              <a:defRPr/>
            </a:lvl6pPr>
            <a:lvl7pPr marL="2738938" indent="0" algn="ctr">
              <a:buNone/>
              <a:defRPr/>
            </a:lvl7pPr>
            <a:lvl8pPr marL="3195420" indent="0" algn="ctr">
              <a:buNone/>
              <a:defRPr/>
            </a:lvl8pPr>
            <a:lvl9pPr marL="3651916" indent="0" algn="ctr">
              <a:buNone/>
              <a:defRPr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0C087-F468-4113-8C4F-3A4742A9DB8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1980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ndara" pitchFamily="34" charset="0"/>
              </a:defRPr>
            </a:lvl1pPr>
            <a:lvl2pPr>
              <a:defRPr>
                <a:latin typeface="Candara" pitchFamily="34" charset="0"/>
              </a:defRPr>
            </a:lvl2pPr>
            <a:lvl3pPr>
              <a:defRPr>
                <a:latin typeface="Candara" pitchFamily="34" charset="0"/>
              </a:defRPr>
            </a:lvl3pPr>
            <a:lvl4pPr>
              <a:defRPr>
                <a:latin typeface="Candara" pitchFamily="34" charset="0"/>
              </a:defRPr>
            </a:lvl4pPr>
            <a:lvl5pPr>
              <a:defRPr>
                <a:latin typeface="Candara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47394E-40A2-40FC-A6FC-8E61E3C532A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6408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15"/>
            <a:ext cx="7772400" cy="1362075"/>
          </a:xfrm>
        </p:spPr>
        <p:txBody>
          <a:bodyPr anchor="t"/>
          <a:lstStyle>
            <a:lvl1pPr algn="l">
              <a:defRPr sz="4000" b="1" cap="all">
                <a:latin typeface="Candar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latin typeface="Candara" pitchFamily="34" charset="0"/>
              </a:defRPr>
            </a:lvl1pPr>
            <a:lvl2pPr marL="456488" indent="0">
              <a:buNone/>
              <a:defRPr sz="1800"/>
            </a:lvl2pPr>
            <a:lvl3pPr marL="912979" indent="0">
              <a:buNone/>
              <a:defRPr sz="1600"/>
            </a:lvl3pPr>
            <a:lvl4pPr marL="1369470" indent="0">
              <a:buNone/>
              <a:defRPr sz="1400"/>
            </a:lvl4pPr>
            <a:lvl5pPr marL="1825958" indent="0">
              <a:buNone/>
              <a:defRPr sz="1400"/>
            </a:lvl5pPr>
            <a:lvl6pPr marL="2282449" indent="0">
              <a:buNone/>
              <a:defRPr sz="1400"/>
            </a:lvl6pPr>
            <a:lvl7pPr marL="2738938" indent="0">
              <a:buNone/>
              <a:defRPr sz="1400"/>
            </a:lvl7pPr>
            <a:lvl8pPr marL="3195420" indent="0">
              <a:buNone/>
              <a:defRPr sz="1400"/>
            </a:lvl8pPr>
            <a:lvl9pPr marL="3651916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B012D8-EB2F-4468-8E3C-678ECF3084B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7820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76700" cy="5029200"/>
          </a:xfrm>
        </p:spPr>
        <p:txBody>
          <a:bodyPr/>
          <a:lstStyle>
            <a:lvl1pPr>
              <a:defRPr sz="2800">
                <a:latin typeface="Candara" pitchFamily="34" charset="0"/>
              </a:defRPr>
            </a:lvl1pPr>
            <a:lvl2pPr>
              <a:defRPr sz="2400">
                <a:latin typeface="Candara" pitchFamily="34" charset="0"/>
              </a:defRPr>
            </a:lvl2pPr>
            <a:lvl3pPr>
              <a:defRPr sz="2000">
                <a:latin typeface="Candara" pitchFamily="34" charset="0"/>
              </a:defRPr>
            </a:lvl3pPr>
            <a:lvl4pPr>
              <a:defRPr sz="1800">
                <a:latin typeface="Candara" pitchFamily="34" charset="0"/>
              </a:defRPr>
            </a:lvl4pPr>
            <a:lvl5pPr>
              <a:defRPr sz="1800">
                <a:latin typeface="Candar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371600"/>
            <a:ext cx="4076700" cy="5029200"/>
          </a:xfrm>
        </p:spPr>
        <p:txBody>
          <a:bodyPr/>
          <a:lstStyle>
            <a:lvl1pPr>
              <a:defRPr sz="2800">
                <a:latin typeface="Candara" pitchFamily="34" charset="0"/>
              </a:defRPr>
            </a:lvl1pPr>
            <a:lvl2pPr>
              <a:defRPr sz="2400">
                <a:latin typeface="Candara" pitchFamily="34" charset="0"/>
              </a:defRPr>
            </a:lvl2pPr>
            <a:lvl3pPr>
              <a:defRPr sz="2000">
                <a:latin typeface="Candara" pitchFamily="34" charset="0"/>
              </a:defRPr>
            </a:lvl3pPr>
            <a:lvl4pPr>
              <a:defRPr sz="1800">
                <a:latin typeface="Candara" pitchFamily="34" charset="0"/>
              </a:defRPr>
            </a:lvl4pPr>
            <a:lvl5pPr>
              <a:defRPr sz="1800">
                <a:latin typeface="Candara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FEA787-38C7-46B3-A694-8BEFC9C7BB6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8698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latin typeface="Candar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Candara" pitchFamily="34" charset="0"/>
              </a:defRPr>
            </a:lvl1pPr>
            <a:lvl2pPr marL="456488" indent="0">
              <a:buNone/>
              <a:defRPr sz="2000" b="1"/>
            </a:lvl2pPr>
            <a:lvl3pPr marL="912979" indent="0">
              <a:buNone/>
              <a:defRPr sz="1800" b="1"/>
            </a:lvl3pPr>
            <a:lvl4pPr marL="1369470" indent="0">
              <a:buNone/>
              <a:defRPr sz="1600" b="1"/>
            </a:lvl4pPr>
            <a:lvl5pPr marL="1825958" indent="0">
              <a:buNone/>
              <a:defRPr sz="1600" b="1"/>
            </a:lvl5pPr>
            <a:lvl6pPr marL="2282449" indent="0">
              <a:buNone/>
              <a:defRPr sz="1600" b="1"/>
            </a:lvl6pPr>
            <a:lvl7pPr marL="2738938" indent="0">
              <a:buNone/>
              <a:defRPr sz="1600" b="1"/>
            </a:lvl7pPr>
            <a:lvl8pPr marL="3195420" indent="0">
              <a:buNone/>
              <a:defRPr sz="1600" b="1"/>
            </a:lvl8pPr>
            <a:lvl9pPr marL="3651916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Candara" pitchFamily="34" charset="0"/>
              </a:defRPr>
            </a:lvl1pPr>
            <a:lvl2pPr>
              <a:defRPr sz="2000">
                <a:latin typeface="Candara" pitchFamily="34" charset="0"/>
              </a:defRPr>
            </a:lvl2pPr>
            <a:lvl3pPr>
              <a:defRPr sz="1800">
                <a:latin typeface="Candara" pitchFamily="34" charset="0"/>
              </a:defRPr>
            </a:lvl3pPr>
            <a:lvl4pPr>
              <a:defRPr sz="1600">
                <a:latin typeface="Candara" pitchFamily="34" charset="0"/>
              </a:defRPr>
            </a:lvl4pPr>
            <a:lvl5pPr>
              <a:defRPr sz="1600">
                <a:latin typeface="Candar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4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Candara" pitchFamily="34" charset="0"/>
              </a:defRPr>
            </a:lvl1pPr>
            <a:lvl2pPr marL="456488" indent="0">
              <a:buNone/>
              <a:defRPr sz="2000" b="1"/>
            </a:lvl2pPr>
            <a:lvl3pPr marL="912979" indent="0">
              <a:buNone/>
              <a:defRPr sz="1800" b="1"/>
            </a:lvl3pPr>
            <a:lvl4pPr marL="1369470" indent="0">
              <a:buNone/>
              <a:defRPr sz="1600" b="1"/>
            </a:lvl4pPr>
            <a:lvl5pPr marL="1825958" indent="0">
              <a:buNone/>
              <a:defRPr sz="1600" b="1"/>
            </a:lvl5pPr>
            <a:lvl6pPr marL="2282449" indent="0">
              <a:buNone/>
              <a:defRPr sz="1600" b="1"/>
            </a:lvl6pPr>
            <a:lvl7pPr marL="2738938" indent="0">
              <a:buNone/>
              <a:defRPr sz="1600" b="1"/>
            </a:lvl7pPr>
            <a:lvl8pPr marL="3195420" indent="0">
              <a:buNone/>
              <a:defRPr sz="1600" b="1"/>
            </a:lvl8pPr>
            <a:lvl9pPr marL="3651916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Candara" pitchFamily="34" charset="0"/>
              </a:defRPr>
            </a:lvl1pPr>
            <a:lvl2pPr>
              <a:defRPr sz="2000">
                <a:latin typeface="Candara" pitchFamily="34" charset="0"/>
              </a:defRPr>
            </a:lvl2pPr>
            <a:lvl3pPr>
              <a:defRPr sz="1800">
                <a:latin typeface="Candara" pitchFamily="34" charset="0"/>
              </a:defRPr>
            </a:lvl3pPr>
            <a:lvl4pPr>
              <a:defRPr sz="1600">
                <a:latin typeface="Candara" pitchFamily="34" charset="0"/>
              </a:defRPr>
            </a:lvl4pPr>
            <a:lvl5pPr>
              <a:defRPr sz="1600">
                <a:latin typeface="Candara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C4B7C7-4512-4562-B40F-8FB19E06DE4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0808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B61F71-430D-4E34-8CED-B648B3F40AF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972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115205-8289-4699-AF08-CD8C986C706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0645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Candar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4" y="273065"/>
            <a:ext cx="5111750" cy="5853113"/>
          </a:xfrm>
        </p:spPr>
        <p:txBody>
          <a:bodyPr/>
          <a:lstStyle>
            <a:lvl1pPr>
              <a:defRPr sz="3200">
                <a:latin typeface="Candara" pitchFamily="34" charset="0"/>
              </a:defRPr>
            </a:lvl1pPr>
            <a:lvl2pPr>
              <a:defRPr sz="2800">
                <a:latin typeface="Candara" pitchFamily="34" charset="0"/>
              </a:defRPr>
            </a:lvl2pPr>
            <a:lvl3pPr>
              <a:defRPr sz="2400">
                <a:latin typeface="Candara" pitchFamily="34" charset="0"/>
              </a:defRPr>
            </a:lvl3pPr>
            <a:lvl4pPr>
              <a:defRPr sz="2000">
                <a:latin typeface="Candara" pitchFamily="34" charset="0"/>
              </a:defRPr>
            </a:lvl4pPr>
            <a:lvl5pPr>
              <a:defRPr sz="2000">
                <a:latin typeface="Candara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4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Candara" pitchFamily="34" charset="0"/>
              </a:defRPr>
            </a:lvl1pPr>
            <a:lvl2pPr marL="456488" indent="0">
              <a:buNone/>
              <a:defRPr sz="1200"/>
            </a:lvl2pPr>
            <a:lvl3pPr marL="912979" indent="0">
              <a:buNone/>
              <a:defRPr sz="1000"/>
            </a:lvl3pPr>
            <a:lvl4pPr marL="1369470" indent="0">
              <a:buNone/>
              <a:defRPr sz="900"/>
            </a:lvl4pPr>
            <a:lvl5pPr marL="1825958" indent="0">
              <a:buNone/>
              <a:defRPr sz="900"/>
            </a:lvl5pPr>
            <a:lvl6pPr marL="2282449" indent="0">
              <a:buNone/>
              <a:defRPr sz="900"/>
            </a:lvl6pPr>
            <a:lvl7pPr marL="2738938" indent="0">
              <a:buNone/>
              <a:defRPr sz="900"/>
            </a:lvl7pPr>
            <a:lvl8pPr marL="3195420" indent="0">
              <a:buNone/>
              <a:defRPr sz="900"/>
            </a:lvl8pPr>
            <a:lvl9pPr marL="3651916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86B595-56FE-49CD-A4CE-FA1BC906B32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0992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Candar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Candara" pitchFamily="34" charset="0"/>
              </a:defRPr>
            </a:lvl1pPr>
            <a:lvl2pPr marL="456488" indent="0">
              <a:buNone/>
              <a:defRPr sz="2800"/>
            </a:lvl2pPr>
            <a:lvl3pPr marL="912979" indent="0">
              <a:buNone/>
              <a:defRPr sz="2400"/>
            </a:lvl3pPr>
            <a:lvl4pPr marL="1369470" indent="0">
              <a:buNone/>
              <a:defRPr sz="2000"/>
            </a:lvl4pPr>
            <a:lvl5pPr marL="1825958" indent="0">
              <a:buNone/>
              <a:defRPr sz="2000"/>
            </a:lvl5pPr>
            <a:lvl6pPr marL="2282449" indent="0">
              <a:buNone/>
              <a:defRPr sz="2000"/>
            </a:lvl6pPr>
            <a:lvl7pPr marL="2738938" indent="0">
              <a:buNone/>
              <a:defRPr sz="2000"/>
            </a:lvl7pPr>
            <a:lvl8pPr marL="3195420" indent="0">
              <a:buNone/>
              <a:defRPr sz="2000"/>
            </a:lvl8pPr>
            <a:lvl9pPr marL="3651916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Candara" pitchFamily="34" charset="0"/>
              </a:defRPr>
            </a:lvl1pPr>
            <a:lvl2pPr marL="456488" indent="0">
              <a:buNone/>
              <a:defRPr sz="1200"/>
            </a:lvl2pPr>
            <a:lvl3pPr marL="912979" indent="0">
              <a:buNone/>
              <a:defRPr sz="1000"/>
            </a:lvl3pPr>
            <a:lvl4pPr marL="1369470" indent="0">
              <a:buNone/>
              <a:defRPr sz="900"/>
            </a:lvl4pPr>
            <a:lvl5pPr marL="1825958" indent="0">
              <a:buNone/>
              <a:defRPr sz="900"/>
            </a:lvl5pPr>
            <a:lvl6pPr marL="2282449" indent="0">
              <a:buNone/>
              <a:defRPr sz="900"/>
            </a:lvl6pPr>
            <a:lvl7pPr marL="2738938" indent="0">
              <a:buNone/>
              <a:defRPr sz="900"/>
            </a:lvl7pPr>
            <a:lvl8pPr marL="3195420" indent="0">
              <a:buNone/>
              <a:defRPr sz="900"/>
            </a:lvl8pPr>
            <a:lvl9pPr marL="3651916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8E6293-47A5-40DC-8263-F4D21920C297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2295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ndar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Candara" pitchFamily="34" charset="0"/>
              </a:defRPr>
            </a:lvl1pPr>
            <a:lvl2pPr>
              <a:defRPr>
                <a:latin typeface="Candara" pitchFamily="34" charset="0"/>
              </a:defRPr>
            </a:lvl2pPr>
            <a:lvl3pPr>
              <a:defRPr>
                <a:latin typeface="Candara" pitchFamily="34" charset="0"/>
              </a:defRPr>
            </a:lvl3pPr>
            <a:lvl4pPr>
              <a:defRPr>
                <a:latin typeface="Candara" pitchFamily="34" charset="0"/>
              </a:defRPr>
            </a:lvl4pPr>
            <a:lvl5pPr>
              <a:defRPr>
                <a:latin typeface="Candara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18C4D3-C032-4120-8C90-49D0423DAFD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52095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86550" y="228600"/>
            <a:ext cx="2076450" cy="6172200"/>
          </a:xfrm>
        </p:spPr>
        <p:txBody>
          <a:bodyPr vert="eaVert"/>
          <a:lstStyle>
            <a:lvl1pPr>
              <a:defRPr>
                <a:latin typeface="Candar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76950" cy="6172200"/>
          </a:xfrm>
        </p:spPr>
        <p:txBody>
          <a:bodyPr vert="eaVert"/>
          <a:lstStyle>
            <a:lvl1pPr>
              <a:defRPr>
                <a:latin typeface="Candara" pitchFamily="34" charset="0"/>
              </a:defRPr>
            </a:lvl1pPr>
            <a:lvl2pPr>
              <a:defRPr>
                <a:latin typeface="Candara" pitchFamily="34" charset="0"/>
              </a:defRPr>
            </a:lvl2pPr>
            <a:lvl3pPr>
              <a:defRPr>
                <a:latin typeface="Candara" pitchFamily="34" charset="0"/>
              </a:defRPr>
            </a:lvl3pPr>
            <a:lvl4pPr>
              <a:defRPr>
                <a:latin typeface="Candara" pitchFamily="34" charset="0"/>
              </a:defRPr>
            </a:lvl4pPr>
            <a:lvl5pPr>
              <a:defRPr>
                <a:latin typeface="Candara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E4CCCE-4257-40CE-90EF-EF7213B7D3A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8486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228600"/>
            <a:ext cx="8305800" cy="6172200"/>
          </a:xfrm>
        </p:spPr>
        <p:txBody>
          <a:bodyPr/>
          <a:lstStyle>
            <a:lvl1pPr>
              <a:defRPr>
                <a:latin typeface="Candara" pitchFamily="34" charset="0"/>
              </a:defRPr>
            </a:lvl1pPr>
            <a:lvl2pPr>
              <a:defRPr>
                <a:latin typeface="Candara" pitchFamily="34" charset="0"/>
              </a:defRPr>
            </a:lvl2pPr>
            <a:lvl3pPr>
              <a:defRPr>
                <a:latin typeface="Candara" pitchFamily="34" charset="0"/>
              </a:defRPr>
            </a:lvl3pPr>
            <a:lvl4pPr>
              <a:defRPr>
                <a:latin typeface="Candara" pitchFamily="34" charset="0"/>
              </a:defRPr>
            </a:lvl4pPr>
            <a:lvl5pPr>
              <a:defRPr>
                <a:latin typeface="Candara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BC28D0-A786-4F19-8149-124C1B8F5E02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6308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772400" cy="1143000"/>
          </a:xfrm>
        </p:spPr>
        <p:txBody>
          <a:bodyPr/>
          <a:lstStyle>
            <a:lvl1pPr>
              <a:defRPr>
                <a:latin typeface="Candar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371600"/>
            <a:ext cx="4076700" cy="5029200"/>
          </a:xfrm>
        </p:spPr>
        <p:txBody>
          <a:bodyPr/>
          <a:lstStyle>
            <a:lvl1pPr>
              <a:defRPr>
                <a:latin typeface="Candara" pitchFamily="34" charset="0"/>
              </a:defRPr>
            </a:lvl1pPr>
            <a:lvl2pPr>
              <a:defRPr>
                <a:latin typeface="Candara" pitchFamily="34" charset="0"/>
              </a:defRPr>
            </a:lvl2pPr>
            <a:lvl3pPr>
              <a:defRPr>
                <a:latin typeface="Candara" pitchFamily="34" charset="0"/>
              </a:defRPr>
            </a:lvl3pPr>
            <a:lvl4pPr>
              <a:defRPr>
                <a:latin typeface="Candara" pitchFamily="34" charset="0"/>
              </a:defRPr>
            </a:lvl4pPr>
            <a:lvl5pPr>
              <a:defRPr>
                <a:latin typeface="Candara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300" y="1371600"/>
            <a:ext cx="4076700" cy="5029200"/>
          </a:xfrm>
        </p:spPr>
        <p:txBody>
          <a:bodyPr/>
          <a:lstStyle>
            <a:lvl1pPr>
              <a:defRPr>
                <a:latin typeface="Candara" pitchFamily="34" charset="0"/>
              </a:defRPr>
            </a:lvl1pPr>
            <a:lvl2pPr>
              <a:defRPr>
                <a:latin typeface="Candara" pitchFamily="34" charset="0"/>
              </a:defRPr>
            </a:lvl2pPr>
            <a:lvl3pPr>
              <a:defRPr>
                <a:latin typeface="Candara" pitchFamily="34" charset="0"/>
              </a:defRPr>
            </a:lvl3pPr>
            <a:lvl4pPr>
              <a:defRPr>
                <a:latin typeface="Candara" pitchFamily="34" charset="0"/>
              </a:defRPr>
            </a:lvl4pPr>
            <a:lvl5pPr>
              <a:defRPr>
                <a:latin typeface="Candara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7A5F27-92E2-483B-8FC1-A147FF49A41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410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772400" cy="1143000"/>
          </a:xfrm>
        </p:spPr>
        <p:txBody>
          <a:bodyPr/>
          <a:lstStyle>
            <a:lvl1pPr>
              <a:defRPr>
                <a:latin typeface="Candar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371600"/>
            <a:ext cx="8305800" cy="5029200"/>
          </a:xfrm>
        </p:spPr>
        <p:txBody>
          <a:bodyPr/>
          <a:lstStyle>
            <a:lvl1pPr>
              <a:defRPr>
                <a:latin typeface="Candara" pitchFamily="34" charset="0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29B76-F102-4530-A0F4-441E2840CFBC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11573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772400" cy="1143000"/>
          </a:xfrm>
        </p:spPr>
        <p:txBody>
          <a:bodyPr/>
          <a:lstStyle>
            <a:lvl1pPr>
              <a:defRPr>
                <a:latin typeface="Candara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8305800" cy="2438400"/>
          </a:xfrm>
        </p:spPr>
        <p:txBody>
          <a:bodyPr/>
          <a:lstStyle>
            <a:lvl1pPr>
              <a:defRPr>
                <a:latin typeface="Candara" pitchFamily="34" charset="0"/>
              </a:defRPr>
            </a:lvl1pPr>
            <a:lvl2pPr>
              <a:defRPr>
                <a:latin typeface="Candara" pitchFamily="34" charset="0"/>
              </a:defRPr>
            </a:lvl2pPr>
            <a:lvl3pPr>
              <a:defRPr>
                <a:latin typeface="Candara" pitchFamily="34" charset="0"/>
              </a:defRPr>
            </a:lvl3pPr>
            <a:lvl4pPr>
              <a:defRPr>
                <a:latin typeface="Candara" pitchFamily="34" charset="0"/>
              </a:defRPr>
            </a:lvl4pPr>
            <a:lvl5pPr>
              <a:defRPr>
                <a:latin typeface="Candara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962400"/>
            <a:ext cx="8305800" cy="2438400"/>
          </a:xfrm>
        </p:spPr>
        <p:txBody>
          <a:bodyPr/>
          <a:lstStyle>
            <a:lvl1pPr>
              <a:defRPr>
                <a:latin typeface="Candara" pitchFamily="34" charset="0"/>
              </a:defRPr>
            </a:lvl1pPr>
            <a:lvl2pPr>
              <a:defRPr>
                <a:latin typeface="Candara" pitchFamily="34" charset="0"/>
              </a:defRPr>
            </a:lvl2pPr>
            <a:lvl3pPr>
              <a:defRPr>
                <a:latin typeface="Candara" pitchFamily="34" charset="0"/>
              </a:defRPr>
            </a:lvl3pPr>
            <a:lvl4pPr>
              <a:defRPr>
                <a:latin typeface="Candara" pitchFamily="34" charset="0"/>
              </a:defRPr>
            </a:lvl4pPr>
            <a:lvl5pPr>
              <a:defRPr>
                <a:latin typeface="Candara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E2141E-7964-4717-946D-0C75F5CBE443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3859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53719-FE11-4A40-86BC-69342487B2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2A1F0-A41B-4D07-8E04-F85A7F1B90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23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53719-FE11-4A40-86BC-69342487B2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2A1F0-A41B-4D07-8E04-F85A7F1B90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0217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53719-FE11-4A40-86BC-69342487B2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2A1F0-A41B-4D07-8E04-F85A7F1B90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53412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53719-FE11-4A40-86BC-69342487B2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2A1F0-A41B-4D07-8E04-F85A7F1B90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84081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53719-FE11-4A40-86BC-69342487B2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2A1F0-A41B-4D07-8E04-F85A7F1B90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77205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53719-FE11-4A40-86BC-69342487B2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2A1F0-A41B-4D07-8E04-F85A7F1B90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2107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53719-FE11-4A40-86BC-69342487B2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2A1F0-A41B-4D07-8E04-F85A7F1B90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17931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53719-FE11-4A40-86BC-69342487B2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2A1F0-A41B-4D07-8E04-F85A7F1B90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43443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53719-FE11-4A40-86BC-69342487B2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2A1F0-A41B-4D07-8E04-F85A7F1B90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20964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53719-FE11-4A40-86BC-69342487B2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2A1F0-A41B-4D07-8E04-F85A7F1B90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20423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53719-FE11-4A40-86BC-69342487B2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2A1F0-A41B-4D07-8E04-F85A7F1B90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551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85108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9636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452556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3520" y="39636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30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3520" y="1600200"/>
            <a:ext cx="401544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963600"/>
            <a:ext cx="8228520" cy="215820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customXml" Target="../ink/ink1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Click to edit the title text formatClick to edit Master title style</a:t>
            </a:r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Second level</a:t>
            </a:r>
            <a:endParaRPr/>
          </a:p>
          <a:p>
            <a:pPr lvl="1">
              <a:buFont typeface="Arial"/>
              <a:buChar char="–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Third level</a:t>
            </a:r>
            <a:endParaRPr/>
          </a:p>
          <a:p>
            <a:pPr lvl="2"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Fourth level</a:t>
            </a:r>
            <a:endParaRPr/>
          </a:p>
          <a:p>
            <a:pPr lvl="3">
              <a:buFont typeface="Arial"/>
              <a:buChar char="–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Fifth level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/>
              </a:rPr>
              <a:t>11/15/12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C121E191-D121-4171-91C1-A18171F16161}" type="slidenum">
              <a:rPr lang="en-US">
                <a:solidFill>
                  <a:srgbClr val="000000"/>
                </a:solidFill>
                <a:latin typeface="Calibri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0772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3058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172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itchFamily="18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0DD3AFB0-E1E8-489E-ABBA-9131399AAA90}" type="slidenum">
              <a:rPr lang="en-US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" name="Ink 1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 userDrawn="1"/>
            </p14:nvContentPartPr>
            <p14:xfrm>
              <a:off x="476250" y="1023938"/>
              <a:ext cx="7929563" cy="79375"/>
            </p14:xfrm>
          </p:contentPart>
        </mc:Choice>
        <mc:Fallback xmlns="">
          <p:pic>
            <p:nvPicPr>
              <p:cNvPr id="2" name="Ink 1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6890" y="998322"/>
                <a:ext cx="7947923" cy="13854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911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andara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andar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andar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andar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Candara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Montara Std Gothic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Montara Std Gothic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Montara Std Gothic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Montara Std Gothic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Candara" pitchFamily="34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accent2"/>
          </a:solidFill>
          <a:latin typeface="Candara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Candara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9900CC"/>
          </a:solidFill>
          <a:latin typeface="Candara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ndara" pitchFamily="34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291" tIns="45648" rIns="91291" bIns="4564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3058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291" tIns="45648" rIns="91291" bIns="4564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229600" y="6400800"/>
            <a:ext cx="914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291" tIns="45648" rIns="91291" bIns="45648" numCol="1" anchor="t" anchorCtr="0" compatLnSpc="1">
            <a:prstTxWarp prst="textNoShape">
              <a:avLst/>
            </a:prstTxWarp>
          </a:bodyPr>
          <a:lstStyle>
            <a:lvl1pPr algn="r">
              <a:defRPr sz="1400" i="0">
                <a:latin typeface="Times New Roman" pitchFamily="18" charset="0"/>
                <a:cs typeface="Arial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035E3C7-A85C-46A3-839C-4FE482F34474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29" name="Line 7"/>
          <p:cNvSpPr>
            <a:spLocks noChangeShapeType="1"/>
          </p:cNvSpPr>
          <p:nvPr userDrawn="1"/>
        </p:nvSpPr>
        <p:spPr bwMode="auto">
          <a:xfrm>
            <a:off x="457200" y="1219200"/>
            <a:ext cx="8610600" cy="0"/>
          </a:xfrm>
          <a:prstGeom prst="line">
            <a:avLst/>
          </a:prstGeom>
          <a:noFill/>
          <a:ln w="15875">
            <a:solidFill>
              <a:srgbClr val="33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1291" tIns="45648" rIns="91291" bIns="4564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Lucida Sans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040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ndara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ndara" pitchFamily="34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ndara" pitchFamily="34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ndara" pitchFamily="34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ndara" pitchFamily="34" charset="0"/>
          <a:cs typeface="Arial" charset="0"/>
        </a:defRPr>
      </a:lvl5pPr>
      <a:lvl6pPr marL="456488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Montara Std Gothic" pitchFamily="34" charset="0"/>
          <a:cs typeface="Arial" charset="0"/>
        </a:defRPr>
      </a:lvl6pPr>
      <a:lvl7pPr marL="912979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Montara Std Gothic" pitchFamily="34" charset="0"/>
          <a:cs typeface="Arial" charset="0"/>
        </a:defRPr>
      </a:lvl7pPr>
      <a:lvl8pPr marL="136947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Montara Std Gothic" pitchFamily="34" charset="0"/>
          <a:cs typeface="Arial" charset="0"/>
        </a:defRPr>
      </a:lvl8pPr>
      <a:lvl9pPr marL="1825958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Montara Std Gothic" pitchFamily="34" charset="0"/>
          <a:cs typeface="Arial" charset="0"/>
        </a:defRPr>
      </a:lvl9pPr>
    </p:titleStyle>
    <p:bodyStyle>
      <a:lvl1pPr marL="341313" indent="-341313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Candara" pitchFamily="34" charset="0"/>
          <a:ea typeface="+mn-ea"/>
          <a:cs typeface="+mn-cs"/>
        </a:defRPr>
      </a:lvl1pPr>
      <a:lvl2pPr marL="741363" indent="-284163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chemeClr val="accent2"/>
          </a:solidFill>
          <a:latin typeface="Candara" pitchFamily="34" charset="0"/>
        </a:defRPr>
      </a:lvl2pPr>
      <a:lvl3pPr marL="1139825" indent="-227013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Candara" pitchFamily="34" charset="0"/>
        </a:defRPr>
      </a:lvl3pPr>
      <a:lvl4pPr marL="1597025" indent="-227013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CC3300"/>
          </a:solidFill>
          <a:latin typeface="Candara" pitchFamily="34" charset="0"/>
        </a:defRPr>
      </a:lvl4pPr>
      <a:lvl5pPr marL="2052638" indent="-227013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ndara" pitchFamily="34" charset="0"/>
        </a:defRPr>
      </a:lvl5pPr>
      <a:lvl6pPr marL="2510692" indent="-228245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67183" indent="-228245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3673" indent="-228245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0162" indent="-228245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29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488" algn="l" defTabSz="9129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2979" algn="l" defTabSz="9129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69470" algn="l" defTabSz="9129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5958" algn="l" defTabSz="9129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2449" algn="l" defTabSz="9129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38938" algn="l" defTabSz="9129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5420" algn="l" defTabSz="9129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1916" algn="l" defTabSz="91297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53719-FE11-4A40-86BC-69342487B22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12/4/2012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02A1F0-A41B-4D07-8E04-F85A7F1B900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642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sketch-languag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2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4.png"/><Relationship Id="rId4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24200" y="1981200"/>
            <a:ext cx="5562600" cy="175260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rgbClr val="000000"/>
                </a:solidFill>
              </a:rPr>
              <a:t/>
            </a:r>
            <a:br>
              <a:rPr lang="en-US" b="1" dirty="0" smtClean="0">
                <a:solidFill>
                  <a:srgbClr val="000000"/>
                </a:solidFill>
              </a:rPr>
            </a:br>
            <a:r>
              <a:rPr lang="en-US" b="1" dirty="0" smtClean="0">
                <a:solidFill>
                  <a:srgbClr val="000000"/>
                </a:solidFill>
              </a:rPr>
              <a:t/>
            </a:r>
            <a:br>
              <a:rPr lang="en-US" b="1" dirty="0" smtClean="0">
                <a:solidFill>
                  <a:srgbClr val="000000"/>
                </a:solidFill>
              </a:rPr>
            </a:br>
            <a:r>
              <a:rPr lang="en-US" b="1" dirty="0" smtClean="0">
                <a:solidFill>
                  <a:srgbClr val="000000"/>
                </a:solidFill>
              </a:rPr>
              <a:t>Program Synthesis for </a:t>
            </a:r>
            <a:br>
              <a:rPr lang="en-US" b="1" dirty="0" smtClean="0">
                <a:solidFill>
                  <a:srgbClr val="000000"/>
                </a:solidFill>
              </a:rPr>
            </a:br>
            <a:r>
              <a:rPr lang="en-US" b="1" dirty="0" smtClean="0">
                <a:solidFill>
                  <a:srgbClr val="000000"/>
                </a:solidFill>
              </a:rPr>
              <a:t>Low-Power Accelerators</a:t>
            </a:r>
            <a:br>
              <a:rPr lang="en-US" b="1" dirty="0" smtClean="0">
                <a:solidFill>
                  <a:srgbClr val="000000"/>
                </a:solidFill>
              </a:rPr>
            </a:br>
            <a:endParaRPr lang="en-US" sz="2800" b="1" dirty="0" smtClean="0">
              <a:solidFill>
                <a:schemeClr val="accent2"/>
              </a:solidFill>
            </a:endParaRPr>
          </a:p>
        </p:txBody>
      </p:sp>
      <p:sp>
        <p:nvSpPr>
          <p:cNvPr id="512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24200" y="4114800"/>
            <a:ext cx="5791200" cy="1752600"/>
          </a:xfrm>
        </p:spPr>
        <p:txBody>
          <a:bodyPr/>
          <a:lstStyle/>
          <a:p>
            <a:pPr algn="l"/>
            <a:r>
              <a:rPr lang="en-US" sz="2000" dirty="0" smtClean="0"/>
              <a:t>Ras Bodik     </a:t>
            </a:r>
            <a:br>
              <a:rPr lang="en-US" sz="2000" dirty="0" smtClean="0"/>
            </a:br>
            <a:r>
              <a:rPr lang="en-US" sz="2000" dirty="0" smtClean="0"/>
              <a:t>Mangpo Phitchaya Phothilimthana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Tikhon Jelvis</a:t>
            </a:r>
            <a:br>
              <a:rPr lang="en-US" sz="2000" dirty="0" smtClean="0"/>
            </a:br>
            <a:r>
              <a:rPr lang="en-US" sz="2000" dirty="0" smtClean="0"/>
              <a:t>Rohin Shah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Nishant Totla</a:t>
            </a:r>
            <a:endParaRPr lang="en-US" sz="20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409045" y="4114800"/>
            <a:ext cx="2209800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eaLnBrk="0" hangingPunct="0">
              <a:defRPr/>
            </a:pPr>
            <a:r>
              <a:rPr lang="en-US" sz="2000" kern="0" dirty="0" smtClean="0">
                <a:solidFill>
                  <a:srgbClr val="3333CC"/>
                </a:solidFill>
                <a:latin typeface="Candara" pitchFamily="34" charset="0"/>
                <a:cs typeface="+mn-cs"/>
              </a:rPr>
              <a:t>Computer Science</a:t>
            </a:r>
          </a:p>
          <a:p>
            <a:pPr eaLnBrk="0" hangingPunct="0">
              <a:defRPr/>
            </a:pPr>
            <a:r>
              <a:rPr lang="en-US" sz="2000" kern="0" dirty="0" smtClean="0">
                <a:solidFill>
                  <a:srgbClr val="3333CC"/>
                </a:solidFill>
                <a:latin typeface="Candara" pitchFamily="34" charset="0"/>
                <a:cs typeface="+mn-cs"/>
              </a:rPr>
              <a:t>UC </a:t>
            </a:r>
            <a:r>
              <a:rPr lang="en-US" sz="2000" kern="0" dirty="0">
                <a:solidFill>
                  <a:srgbClr val="3333CC"/>
                </a:solidFill>
                <a:latin typeface="Candara" pitchFamily="34" charset="0"/>
                <a:cs typeface="+mn-cs"/>
              </a:rPr>
              <a:t>Berkeley</a:t>
            </a:r>
            <a:endParaRPr lang="en-US" b="1" dirty="0">
              <a:solidFill>
                <a:srgbClr val="000000"/>
              </a:solidFill>
              <a:latin typeface="Candara" pitchFamily="34" charset="0"/>
              <a:cs typeface="+mn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570" y="2514600"/>
            <a:ext cx="1057275" cy="118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4011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609600" y="2743200"/>
            <a:ext cx="7772400" cy="1143000"/>
          </a:xfrm>
        </p:spPr>
        <p:txBody>
          <a:bodyPr/>
          <a:lstStyle/>
          <a:p>
            <a:pPr algn="ctr"/>
            <a:r>
              <a:rPr lang="en-US" sz="4000" dirty="0" smtClean="0"/>
              <a:t>GA 144: our stress-test case study</a:t>
            </a:r>
            <a:endParaRPr lang="en-US" sz="2400" u="sng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9pPr>
          </a:lstStyle>
          <a:p>
            <a:pPr eaLnBrk="1" hangingPunct="1"/>
            <a:fld id="{614ED918-2E93-469A-A8ED-D837DAD2F1C5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10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87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Low-Power Architectures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6172200"/>
            <a:ext cx="5867400" cy="609600"/>
          </a:xfrm>
        </p:spPr>
        <p:txBody>
          <a:bodyPr/>
          <a:lstStyle/>
          <a:p>
            <a:pPr marL="0" indent="0" algn="r">
              <a:buNone/>
            </a:pPr>
            <a:r>
              <a:rPr lang="en-US" sz="1600" dirty="0" smtClean="0"/>
              <a:t>thanks: Per Ljung (Nokia)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EDDC2B-BF4F-4513-8A14-81E94D4C29A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24330"/>
            <a:ext cx="6529070" cy="43192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3863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GA low power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dirty="0" smtClean="0"/>
              <a:t>GA architecture </a:t>
            </a:r>
            <a:r>
              <a:rPr lang="en-US" sz="2400" dirty="0"/>
              <a:t>uses several mechanisms to achieve ultra high energy efficiency, </a:t>
            </a:r>
            <a:r>
              <a:rPr lang="en-US" sz="2400" dirty="0" smtClean="0"/>
              <a:t>including:</a:t>
            </a:r>
          </a:p>
          <a:p>
            <a:pPr lvl="1" indent="-342900"/>
            <a:r>
              <a:rPr lang="en-US" sz="2000" dirty="0" smtClean="0"/>
              <a:t>asynchronous </a:t>
            </a:r>
            <a:r>
              <a:rPr lang="en-US" sz="2000" dirty="0"/>
              <a:t>operation (no clock tree), </a:t>
            </a:r>
            <a:endParaRPr lang="en-US" sz="2000" dirty="0" smtClean="0"/>
          </a:p>
          <a:p>
            <a:pPr lvl="1" indent="-342900"/>
            <a:r>
              <a:rPr lang="en-US" sz="2000" dirty="0" smtClean="0"/>
              <a:t>ultra </a:t>
            </a:r>
            <a:r>
              <a:rPr lang="en-US" sz="2000" dirty="0"/>
              <a:t>compact operator encoding (4 instructions per word) to minimize fetching, </a:t>
            </a:r>
            <a:endParaRPr lang="en-US" sz="2000" dirty="0" smtClean="0"/>
          </a:p>
          <a:p>
            <a:pPr lvl="1" indent="-342900"/>
            <a:r>
              <a:rPr lang="en-US" sz="2000" dirty="0" smtClean="0"/>
              <a:t>minimal </a:t>
            </a:r>
            <a:r>
              <a:rPr lang="en-US" sz="2000" dirty="0"/>
              <a:t>operand communication using stack architecture, </a:t>
            </a:r>
            <a:endParaRPr lang="en-US" sz="2000" dirty="0" smtClean="0"/>
          </a:p>
          <a:p>
            <a:pPr lvl="1" indent="-342900"/>
            <a:r>
              <a:rPr lang="en-US" sz="2000" dirty="0" smtClean="0"/>
              <a:t>optimized </a:t>
            </a:r>
            <a:r>
              <a:rPr lang="en-US" sz="2000" dirty="0" err="1"/>
              <a:t>bitwidths</a:t>
            </a:r>
            <a:r>
              <a:rPr lang="en-US" sz="2000" dirty="0"/>
              <a:t> and small local resources, </a:t>
            </a:r>
            <a:endParaRPr lang="en-US" sz="2000" dirty="0" smtClean="0"/>
          </a:p>
          <a:p>
            <a:pPr lvl="1" indent="-342900"/>
            <a:r>
              <a:rPr lang="en-US" sz="2000" dirty="0" smtClean="0"/>
              <a:t>automatic </a:t>
            </a:r>
            <a:r>
              <a:rPr lang="en-US" sz="2000" dirty="0"/>
              <a:t>fine-grained power gating when waiting for inter-node communication, and </a:t>
            </a:r>
            <a:endParaRPr lang="en-US" sz="2000" dirty="0" smtClean="0"/>
          </a:p>
          <a:p>
            <a:pPr lvl="1" indent="-342900"/>
            <a:r>
              <a:rPr lang="en-US" sz="2000" dirty="0" smtClean="0"/>
              <a:t>node </a:t>
            </a:r>
            <a:r>
              <a:rPr lang="en-US" sz="2000" dirty="0"/>
              <a:t>implementation </a:t>
            </a:r>
            <a:r>
              <a:rPr lang="en-US" sz="2000" dirty="0" smtClean="0"/>
              <a:t>minimizes </a:t>
            </a:r>
            <a:r>
              <a:rPr lang="en-US" sz="2000" dirty="0"/>
              <a:t>communication energy.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EDDC2B-BF4F-4513-8A14-81E94D4C29A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81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GreenArray</a:t>
            </a:r>
            <a:r>
              <a:rPr lang="en-US" dirty="0" smtClean="0"/>
              <a:t> GA144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9" t="18516" r="17437" b="5615"/>
          <a:stretch/>
        </p:blipFill>
        <p:spPr bwMode="auto">
          <a:xfrm>
            <a:off x="304800" y="1138881"/>
            <a:ext cx="8077200" cy="5402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522770" y="6581001"/>
            <a:ext cx="1963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</a:t>
            </a:r>
            <a:r>
              <a:rPr lang="en-US" sz="1200" dirty="0" smtClean="0"/>
              <a:t>lide from </a:t>
            </a:r>
            <a:r>
              <a:rPr lang="en-US" sz="1200" dirty="0" err="1" smtClean="0"/>
              <a:t>Rimas</a:t>
            </a:r>
            <a:r>
              <a:rPr lang="en-US" sz="1200" dirty="0" smtClean="0"/>
              <a:t> </a:t>
            </a:r>
            <a:r>
              <a:rPr lang="en-US" sz="1200" dirty="0" err="1"/>
              <a:t>Avizienis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0528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MSP430 	</a:t>
            </a:r>
            <a:r>
              <a:rPr lang="en-US" dirty="0" err="1" smtClean="0"/>
              <a:t>vs</a:t>
            </a:r>
            <a:r>
              <a:rPr lang="en-US" dirty="0" smtClean="0"/>
              <a:t> 	</a:t>
            </a:r>
            <a:r>
              <a:rPr lang="en-US" dirty="0" err="1" smtClean="0"/>
              <a:t>GreenArray</a:t>
            </a:r>
            <a:endParaRPr lang="en-US" dirty="0"/>
          </a:p>
        </p:txBody>
      </p:sp>
      <p:pic>
        <p:nvPicPr>
          <p:cNvPr id="6146" name="Picture 2" descr="MSP430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057400"/>
            <a:ext cx="3657600" cy="265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68" t="27944" r="26990" b="31408"/>
          <a:stretch/>
        </p:blipFill>
        <p:spPr bwMode="auto">
          <a:xfrm>
            <a:off x="4800600" y="2057400"/>
            <a:ext cx="3505200" cy="26946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766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66294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Finite Impulse Response Benchmark</a:t>
            </a:r>
            <a:endParaRPr lang="en-US" sz="3200" dirty="0"/>
          </a:p>
        </p:txBody>
      </p:sp>
      <p:graphicFrame>
        <p:nvGraphicFramePr>
          <p:cNvPr id="24" name="Content Placeholder 2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337612"/>
              </p:ext>
            </p:extLst>
          </p:nvPr>
        </p:nvGraphicFramePr>
        <p:xfrm>
          <a:off x="381000" y="1600200"/>
          <a:ext cx="8373385" cy="1752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28800"/>
                <a:gridCol w="1428917"/>
                <a:gridCol w="1633055"/>
                <a:gridCol w="1633055"/>
                <a:gridCol w="1849558"/>
              </a:tblGrid>
              <a:tr h="370840">
                <a:tc rowSpan="2">
                  <a:txBody>
                    <a:bodyPr/>
                    <a:lstStyle/>
                    <a:p>
                      <a:r>
                        <a:rPr lang="en-US" dirty="0" smtClean="0">
                          <a:latin typeface="Candara" pitchFamily="34" charset="0"/>
                        </a:rPr>
                        <a:t>Performance</a:t>
                      </a:r>
                      <a:endParaRPr lang="en-US" dirty="0">
                        <a:latin typeface="Candara" pitchFamily="34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ndara" pitchFamily="34" charset="0"/>
                        </a:rPr>
                        <a:t>MSP430 (65nm)</a:t>
                      </a:r>
                      <a:endParaRPr lang="en-US" dirty="0">
                        <a:latin typeface="Candara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ndara" pitchFamily="34" charset="0"/>
                        </a:rPr>
                        <a:t>GA144 (180nm)</a:t>
                      </a:r>
                      <a:endParaRPr lang="en-US" dirty="0">
                        <a:latin typeface="Candara" pitchFamily="34" charset="0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ndara" pitchFamily="34" charset="0"/>
                        </a:rPr>
                        <a:t>F2274</a:t>
                      </a:r>
                      <a:br>
                        <a:rPr lang="en-US" dirty="0" smtClean="0">
                          <a:solidFill>
                            <a:schemeClr val="bg1"/>
                          </a:solidFill>
                          <a:latin typeface="Candara" pitchFamily="34" charset="0"/>
                        </a:rPr>
                      </a:br>
                      <a:r>
                        <a:rPr lang="en-US" dirty="0" err="1" smtClean="0">
                          <a:solidFill>
                            <a:schemeClr val="bg1"/>
                          </a:solidFill>
                          <a:latin typeface="Candara" pitchFamily="34" charset="0"/>
                        </a:rPr>
                        <a:t>swmult</a:t>
                      </a:r>
                      <a:endParaRPr lang="en-US" dirty="0">
                        <a:solidFill>
                          <a:schemeClr val="bg1"/>
                        </a:solidFill>
                        <a:latin typeface="Candara" pitchFamily="3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ndara" pitchFamily="34" charset="0"/>
                        </a:rPr>
                        <a:t>F2617</a:t>
                      </a:r>
                      <a:br>
                        <a:rPr lang="en-US" dirty="0" smtClean="0">
                          <a:solidFill>
                            <a:schemeClr val="bg1"/>
                          </a:solidFill>
                          <a:latin typeface="Candara" pitchFamily="34" charset="0"/>
                        </a:rPr>
                      </a:br>
                      <a:r>
                        <a:rPr lang="en-US" dirty="0" err="1" smtClean="0">
                          <a:solidFill>
                            <a:schemeClr val="bg1"/>
                          </a:solidFill>
                          <a:latin typeface="Candara" pitchFamily="34" charset="0"/>
                        </a:rPr>
                        <a:t>hwmult</a:t>
                      </a:r>
                      <a:endParaRPr lang="en-US" dirty="0">
                        <a:solidFill>
                          <a:schemeClr val="bg1"/>
                        </a:solidFill>
                        <a:latin typeface="Candara" pitchFamily="3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Candara" pitchFamily="34" charset="0"/>
                        </a:rPr>
                        <a:t>F2617</a:t>
                      </a:r>
                      <a:br>
                        <a:rPr lang="en-US" dirty="0" smtClean="0">
                          <a:solidFill>
                            <a:schemeClr val="bg1"/>
                          </a:solidFill>
                          <a:latin typeface="Candara" pitchFamily="34" charset="0"/>
                        </a:rPr>
                      </a:br>
                      <a:r>
                        <a:rPr lang="en-US" dirty="0" err="1" smtClean="0">
                          <a:solidFill>
                            <a:schemeClr val="bg1"/>
                          </a:solidFill>
                          <a:latin typeface="Candara" pitchFamily="34" charset="0"/>
                        </a:rPr>
                        <a:t>hwmult+dma</a:t>
                      </a:r>
                      <a:endParaRPr lang="en-US" dirty="0">
                        <a:solidFill>
                          <a:schemeClr val="bg1"/>
                        </a:solidFill>
                        <a:latin typeface="Candara" pitchFamily="3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  <a:latin typeface="Candara" pitchFamily="34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Candara" pitchFamily="34" charset="0"/>
                        </a:rPr>
                        <a:t>usec</a:t>
                      </a:r>
                      <a:r>
                        <a:rPr lang="en-US" baseline="0" dirty="0" smtClean="0">
                          <a:latin typeface="Candara" pitchFamily="34" charset="0"/>
                        </a:rPr>
                        <a:t> / FIR output</a:t>
                      </a:r>
                      <a:endParaRPr lang="en-US" dirty="0">
                        <a:latin typeface="Candar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ndara" pitchFamily="34" charset="0"/>
                        </a:rPr>
                        <a:t>688.75</a:t>
                      </a:r>
                      <a:endParaRPr lang="en-US" dirty="0">
                        <a:latin typeface="Candar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ndara" pitchFamily="34" charset="0"/>
                        </a:rPr>
                        <a:t>37.125</a:t>
                      </a:r>
                      <a:endParaRPr lang="en-US" dirty="0">
                        <a:latin typeface="Candar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ndara" pitchFamily="34" charset="0"/>
                        </a:rPr>
                        <a:t>24.25</a:t>
                      </a:r>
                      <a:endParaRPr lang="en-US" dirty="0">
                        <a:latin typeface="Candar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ndara" pitchFamily="34" charset="0"/>
                        </a:rPr>
                        <a:t>2.18</a:t>
                      </a:r>
                      <a:endParaRPr lang="en-US" dirty="0">
                        <a:latin typeface="Candara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Candara" pitchFamily="34" charset="0"/>
                        </a:rPr>
                        <a:t>nJ</a:t>
                      </a:r>
                      <a:r>
                        <a:rPr lang="en-US" dirty="0" smtClean="0">
                          <a:latin typeface="Candara" pitchFamily="34" charset="0"/>
                        </a:rPr>
                        <a:t> / FIR output</a:t>
                      </a:r>
                      <a:endParaRPr lang="en-US" dirty="0">
                        <a:latin typeface="Candar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ndara" pitchFamily="34" charset="0"/>
                        </a:rPr>
                        <a:t>2824.54</a:t>
                      </a:r>
                      <a:endParaRPr lang="en-US" dirty="0">
                        <a:latin typeface="Candar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ndara" pitchFamily="34" charset="0"/>
                        </a:rPr>
                        <a:t>233.92</a:t>
                      </a:r>
                      <a:endParaRPr lang="en-US" dirty="0">
                        <a:latin typeface="Candar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ndara" pitchFamily="34" charset="0"/>
                        </a:rPr>
                        <a:t>152.80</a:t>
                      </a:r>
                      <a:endParaRPr lang="en-US" dirty="0">
                        <a:latin typeface="Candar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ndara" pitchFamily="34" charset="0"/>
                        </a:rPr>
                        <a:t>17.66</a:t>
                      </a:r>
                      <a:endParaRPr lang="en-US" dirty="0">
                        <a:latin typeface="Candara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Oval 4"/>
          <p:cNvSpPr/>
          <p:nvPr/>
        </p:nvSpPr>
        <p:spPr>
          <a:xfrm>
            <a:off x="5609362" y="2514600"/>
            <a:ext cx="914400" cy="990600"/>
          </a:xfrm>
          <a:prstGeom prst="ellipse">
            <a:avLst/>
          </a:prstGeom>
          <a:noFill/>
          <a:ln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397379" y="2514600"/>
            <a:ext cx="802783" cy="990600"/>
          </a:xfrm>
          <a:prstGeom prst="ellipse">
            <a:avLst/>
          </a:prstGeom>
          <a:noFill/>
          <a:ln cmpd="sng">
            <a:solidFill>
              <a:srgbClr val="00B05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598621" y="3593068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Candara" pitchFamily="34" charset="0"/>
              </a:rPr>
              <a:t>MSP430</a:t>
            </a:r>
            <a:endParaRPr lang="en-US" b="1" dirty="0">
              <a:solidFill>
                <a:srgbClr val="FF0000"/>
              </a:solidFill>
              <a:latin typeface="Candara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34165" y="3593068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rgbClr val="00B050"/>
                </a:solidFill>
                <a:latin typeface="Candara" pitchFamily="34" charset="0"/>
              </a:rPr>
              <a:t>GreenArrays</a:t>
            </a:r>
            <a:endParaRPr lang="en-US" b="1" dirty="0">
              <a:solidFill>
                <a:srgbClr val="00B050"/>
              </a:solidFill>
              <a:latin typeface="Candara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22770" y="6581001"/>
            <a:ext cx="18535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andara" pitchFamily="34" charset="0"/>
              </a:rPr>
              <a:t>Data from </a:t>
            </a:r>
            <a:r>
              <a:rPr lang="en-US" sz="1200" dirty="0" err="1" smtClean="0">
                <a:latin typeface="Candara" pitchFamily="34" charset="0"/>
              </a:rPr>
              <a:t>Rimas</a:t>
            </a:r>
            <a:r>
              <a:rPr lang="en-US" sz="1200" dirty="0" smtClean="0">
                <a:latin typeface="Candara" pitchFamily="34" charset="0"/>
              </a:rPr>
              <a:t> </a:t>
            </a:r>
            <a:r>
              <a:rPr lang="en-US" sz="1200" dirty="0" err="1">
                <a:latin typeface="Candara" pitchFamily="34" charset="0"/>
              </a:rPr>
              <a:t>Avizienis</a:t>
            </a:r>
            <a:endParaRPr lang="en-US" sz="1200" dirty="0">
              <a:latin typeface="Candara" pitchFamily="34" charset="0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 bwMode="auto">
          <a:xfrm>
            <a:off x="914400" y="4724400"/>
            <a:ext cx="77724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Candara" pitchFamily="34" charset="0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accent2"/>
                </a:solidFill>
                <a:latin typeface="Candara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Candara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9900CC"/>
                </a:solidFill>
                <a:latin typeface="Candara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ndara" pitchFamily="34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en-US" dirty="0" err="1" smtClean="0"/>
              <a:t>GreenArrays</a:t>
            </a:r>
            <a:r>
              <a:rPr lang="en-US" dirty="0" smtClean="0"/>
              <a:t> 144 is </a:t>
            </a:r>
            <a:r>
              <a:rPr lang="en-US" dirty="0" smtClean="0">
                <a:solidFill>
                  <a:srgbClr val="0070C0"/>
                </a:solidFill>
              </a:rPr>
              <a:t>11x faster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smtClean="0"/>
              <a:t>and simultaneously </a:t>
            </a:r>
            <a:r>
              <a:rPr lang="en-US" dirty="0" smtClean="0">
                <a:solidFill>
                  <a:srgbClr val="0070C0"/>
                </a:solidFill>
              </a:rPr>
              <a:t>9x more energy efficient</a:t>
            </a:r>
            <a:r>
              <a:rPr lang="en-US" dirty="0"/>
              <a:t> </a:t>
            </a:r>
            <a:r>
              <a:rPr lang="en-US" dirty="0" smtClean="0"/>
              <a:t>than MSP 430.</a:t>
            </a:r>
          </a:p>
        </p:txBody>
      </p:sp>
    </p:spTree>
    <p:extLst>
      <p:ext uri="{BB962C8B-B14F-4D97-AF65-F5344CB8AC3E}">
        <p14:creationId xmlns:p14="http://schemas.microsoft.com/office/powerpoint/2010/main" val="81686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609600" y="2743200"/>
            <a:ext cx="7772400" cy="1143000"/>
          </a:xfrm>
        </p:spPr>
        <p:txBody>
          <a:bodyPr/>
          <a:lstStyle/>
          <a:p>
            <a:pPr algn="ctr"/>
            <a:r>
              <a:rPr lang="en-US" dirty="0" smtClean="0"/>
              <a:t>How to compile to spatial architectures</a:t>
            </a:r>
            <a:endParaRPr lang="en-US" sz="1800" u="sng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9pPr>
          </a:lstStyle>
          <a:p>
            <a:pPr eaLnBrk="1" hangingPunct="1"/>
            <a:fld id="{614ED918-2E93-469A-A8ED-D837DAD2F1C5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16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95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Programming/compiling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305800" cy="47244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Partition the code and map it to cores</a:t>
            </a:r>
          </a:p>
          <a:p>
            <a:pPr marL="400050" lvl="1" indent="0">
              <a:buNone/>
            </a:pPr>
            <a:r>
              <a:rPr lang="en-US" sz="2000" dirty="0" smtClean="0"/>
              <a:t>also, design the algorithm for optimal partitioning</a:t>
            </a:r>
          </a:p>
          <a:p>
            <a:pPr marL="0" indent="0">
              <a:buNone/>
            </a:pPr>
            <a:r>
              <a:rPr lang="en-US" sz="2400" dirty="0" smtClean="0"/>
              <a:t>Implement inter-core communication</a:t>
            </a:r>
          </a:p>
          <a:p>
            <a:pPr marL="400050" lvl="1" indent="0">
              <a:buNone/>
            </a:pPr>
            <a:r>
              <a:rPr lang="en-US" sz="2000" dirty="0" smtClean="0"/>
              <a:t>don’t introduce races and deadlocks</a:t>
            </a:r>
          </a:p>
          <a:p>
            <a:pPr marL="0" indent="0">
              <a:buNone/>
            </a:pPr>
            <a:r>
              <a:rPr lang="en-US" sz="2400" dirty="0" smtClean="0"/>
              <a:t>Manage distributed data structures</a:t>
            </a:r>
          </a:p>
          <a:p>
            <a:pPr marL="400050" lvl="1" indent="0">
              <a:buNone/>
            </a:pPr>
            <a:r>
              <a:rPr lang="en-US" sz="2000" dirty="0" smtClean="0"/>
              <a:t>for user-facing accelerators (GUIs), it’s not just arrays</a:t>
            </a:r>
          </a:p>
          <a:p>
            <a:pPr marL="0" indent="0">
              <a:buNone/>
            </a:pPr>
            <a:r>
              <a:rPr lang="en-US" sz="2400" dirty="0" smtClean="0"/>
              <a:t>Generate efficient code</a:t>
            </a:r>
          </a:p>
          <a:p>
            <a:pPr marL="400050" lvl="1" indent="0">
              <a:buNone/>
            </a:pPr>
            <a:r>
              <a:rPr lang="en-US" sz="2000" dirty="0" smtClean="0"/>
              <a:t>often on a limited ISA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EDDC2B-BF4F-4513-8A14-81E94D4C29A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246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-6693" y="3962400"/>
            <a:ext cx="4531068" cy="2895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ndara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" y="990600"/>
            <a:ext cx="4524374" cy="2895600"/>
          </a:xfrm>
          <a:prstGeom prst="rect">
            <a:avLst/>
          </a:prstGeom>
          <a:solidFill>
            <a:srgbClr val="CC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prstClr val="white"/>
              </a:solidFill>
              <a:latin typeface="Candara" pitchFamily="34" charset="0"/>
            </a:endParaRPr>
          </a:p>
        </p:txBody>
      </p:sp>
      <p:sp>
        <p:nvSpPr>
          <p:cNvPr id="7" name="Flowchart: Card 6"/>
          <p:cNvSpPr/>
          <p:nvPr/>
        </p:nvSpPr>
        <p:spPr>
          <a:xfrm>
            <a:off x="153601" y="1562098"/>
            <a:ext cx="1295400" cy="1721402"/>
          </a:xfrm>
          <a:prstGeom prst="flowChartPunchedCar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ndar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latin typeface="Candara" pitchFamily="34" charset="0"/>
                <a:cs typeface="Calibri" pitchFamily="34" charset="0"/>
              </a:rPr>
              <a:t>Programming/Compiling Challenges</a:t>
            </a:r>
            <a:endParaRPr lang="en-US" sz="4000" dirty="0">
              <a:latin typeface="Candara" pitchFamily="34" charset="0"/>
              <a:cs typeface="Calibri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55787"/>
              </p:ext>
            </p:extLst>
          </p:nvPr>
        </p:nvGraphicFramePr>
        <p:xfrm>
          <a:off x="160337" y="4152694"/>
          <a:ext cx="1889125" cy="2560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77825"/>
                <a:gridCol w="377825"/>
                <a:gridCol w="377825"/>
                <a:gridCol w="377825"/>
                <a:gridCol w="377825"/>
              </a:tblGrid>
              <a:tr h="3492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4925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92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4925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4925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925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4925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63" name="Group 62"/>
          <p:cNvGrpSpPr/>
          <p:nvPr/>
        </p:nvGrpSpPr>
        <p:grpSpPr>
          <a:xfrm>
            <a:off x="236537" y="4214169"/>
            <a:ext cx="1771650" cy="2388769"/>
            <a:chOff x="236537" y="4214169"/>
            <a:chExt cx="1771650" cy="2388769"/>
          </a:xfrm>
        </p:grpSpPr>
        <p:sp>
          <p:nvSpPr>
            <p:cNvPr id="25" name="Flowchart: Card 24"/>
            <p:cNvSpPr/>
            <p:nvPr/>
          </p:nvSpPr>
          <p:spPr>
            <a:xfrm>
              <a:off x="974081" y="4228894"/>
              <a:ext cx="247650" cy="190500"/>
            </a:xfrm>
            <a:prstGeom prst="flowChartPunchedCard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ndara" pitchFamily="34" charset="0"/>
              </a:endParaRPr>
            </a:p>
          </p:txBody>
        </p:sp>
        <p:sp>
          <p:nvSpPr>
            <p:cNvPr id="27" name="Flowchart: Card 26"/>
            <p:cNvSpPr/>
            <p:nvPr/>
          </p:nvSpPr>
          <p:spPr>
            <a:xfrm>
              <a:off x="1760537" y="4605363"/>
              <a:ext cx="247650" cy="190500"/>
            </a:xfrm>
            <a:prstGeom prst="flowChartPunchedCard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ndara" pitchFamily="34" charset="0"/>
              </a:endParaRPr>
            </a:p>
          </p:txBody>
        </p:sp>
        <p:sp>
          <p:nvSpPr>
            <p:cNvPr id="28" name="Flowchart: Card 27"/>
            <p:cNvSpPr/>
            <p:nvPr/>
          </p:nvSpPr>
          <p:spPr>
            <a:xfrm>
              <a:off x="617537" y="4228894"/>
              <a:ext cx="247650" cy="190500"/>
            </a:xfrm>
            <a:prstGeom prst="flowChartPunchedCard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ndara" pitchFamily="34" charset="0"/>
              </a:endParaRPr>
            </a:p>
          </p:txBody>
        </p:sp>
        <p:sp>
          <p:nvSpPr>
            <p:cNvPr id="29" name="Flowchart: Card 28"/>
            <p:cNvSpPr/>
            <p:nvPr/>
          </p:nvSpPr>
          <p:spPr>
            <a:xfrm>
              <a:off x="1360487" y="5355727"/>
              <a:ext cx="247650" cy="190500"/>
            </a:xfrm>
            <a:prstGeom prst="flowChartPunchedCard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ndara" pitchFamily="34" charset="0"/>
              </a:endParaRPr>
            </a:p>
          </p:txBody>
        </p:sp>
        <p:sp>
          <p:nvSpPr>
            <p:cNvPr id="30" name="Flowchart: Card 29"/>
            <p:cNvSpPr/>
            <p:nvPr/>
          </p:nvSpPr>
          <p:spPr>
            <a:xfrm>
              <a:off x="1342982" y="4214169"/>
              <a:ext cx="247650" cy="190500"/>
            </a:xfrm>
            <a:prstGeom prst="flowChartPunchedCard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ndara" pitchFamily="34" charset="0"/>
              </a:endParaRPr>
            </a:p>
          </p:txBody>
        </p:sp>
        <p:sp>
          <p:nvSpPr>
            <p:cNvPr id="31" name="Flowchart: Card 30"/>
            <p:cNvSpPr/>
            <p:nvPr/>
          </p:nvSpPr>
          <p:spPr>
            <a:xfrm>
              <a:off x="236537" y="4583224"/>
              <a:ext cx="247650" cy="190500"/>
            </a:xfrm>
            <a:prstGeom prst="flowChartPunchedCard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ndara" pitchFamily="34" charset="0"/>
              </a:endParaRPr>
            </a:p>
          </p:txBody>
        </p:sp>
        <p:sp>
          <p:nvSpPr>
            <p:cNvPr id="32" name="Flowchart: Card 31"/>
            <p:cNvSpPr/>
            <p:nvPr/>
          </p:nvSpPr>
          <p:spPr>
            <a:xfrm>
              <a:off x="236537" y="4989555"/>
              <a:ext cx="247650" cy="190500"/>
            </a:xfrm>
            <a:prstGeom prst="flowChartPunchedCard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ndara" pitchFamily="34" charset="0"/>
              </a:endParaRPr>
            </a:p>
          </p:txBody>
        </p:sp>
        <p:sp>
          <p:nvSpPr>
            <p:cNvPr id="33" name="Flowchart: Card 32"/>
            <p:cNvSpPr/>
            <p:nvPr/>
          </p:nvSpPr>
          <p:spPr>
            <a:xfrm>
              <a:off x="1760537" y="4988731"/>
              <a:ext cx="247650" cy="190500"/>
            </a:xfrm>
            <a:prstGeom prst="flowChartPunchedCard">
              <a:avLst/>
            </a:prstGeom>
            <a:solidFill>
              <a:schemeClr val="bg2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ndara" pitchFamily="34" charset="0"/>
              </a:endParaRPr>
            </a:p>
          </p:txBody>
        </p:sp>
        <p:sp>
          <p:nvSpPr>
            <p:cNvPr id="34" name="Flowchart: Card 33"/>
            <p:cNvSpPr/>
            <p:nvPr/>
          </p:nvSpPr>
          <p:spPr>
            <a:xfrm>
              <a:off x="609557" y="4988731"/>
              <a:ext cx="247650" cy="190500"/>
            </a:xfrm>
            <a:prstGeom prst="flowChartPunchedCard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Candara" pitchFamily="34" charset="0"/>
              </a:endParaRPr>
            </a:p>
          </p:txBody>
        </p:sp>
        <p:sp>
          <p:nvSpPr>
            <p:cNvPr id="36" name="Flowchart: Card 35"/>
            <p:cNvSpPr/>
            <p:nvPr/>
          </p:nvSpPr>
          <p:spPr>
            <a:xfrm>
              <a:off x="994933" y="6046883"/>
              <a:ext cx="247650" cy="190500"/>
            </a:xfrm>
            <a:prstGeom prst="flowChartPunchedCard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ndara" pitchFamily="34" charset="0"/>
              </a:endParaRPr>
            </a:p>
          </p:txBody>
        </p:sp>
        <p:sp>
          <p:nvSpPr>
            <p:cNvPr id="37" name="Flowchart: Card 36"/>
            <p:cNvSpPr/>
            <p:nvPr/>
          </p:nvSpPr>
          <p:spPr>
            <a:xfrm>
              <a:off x="974081" y="4989555"/>
              <a:ext cx="247650" cy="190500"/>
            </a:xfrm>
            <a:prstGeom prst="flowChartPunchedCard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ndara" pitchFamily="34" charset="0"/>
              </a:endParaRPr>
            </a:p>
          </p:txBody>
        </p:sp>
        <p:sp>
          <p:nvSpPr>
            <p:cNvPr id="38" name="Flowchart: Card 37"/>
            <p:cNvSpPr/>
            <p:nvPr/>
          </p:nvSpPr>
          <p:spPr>
            <a:xfrm>
              <a:off x="994933" y="6412438"/>
              <a:ext cx="247650" cy="190500"/>
            </a:xfrm>
            <a:prstGeom prst="flowChartPunchedCard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ndara" pitchFamily="34" charset="0"/>
              </a:endParaRPr>
            </a:p>
          </p:txBody>
        </p:sp>
        <p:sp>
          <p:nvSpPr>
            <p:cNvPr id="39" name="Flowchart: Card 38"/>
            <p:cNvSpPr/>
            <p:nvPr/>
          </p:nvSpPr>
          <p:spPr>
            <a:xfrm>
              <a:off x="1360487" y="5714794"/>
              <a:ext cx="247650" cy="190500"/>
            </a:xfrm>
            <a:prstGeom prst="flowChartPunchedCard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ndara" pitchFamily="34" charset="0"/>
              </a:endParaRPr>
            </a:p>
          </p:txBody>
        </p:sp>
        <p:sp>
          <p:nvSpPr>
            <p:cNvPr id="40" name="Flowchart: Card 39"/>
            <p:cNvSpPr/>
            <p:nvPr/>
          </p:nvSpPr>
          <p:spPr>
            <a:xfrm>
              <a:off x="1760537" y="5344812"/>
              <a:ext cx="247650" cy="190500"/>
            </a:xfrm>
            <a:prstGeom prst="flowChartPunchedCard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Candara" pitchFamily="34" charset="0"/>
              </a:endParaRPr>
            </a:p>
          </p:txBody>
        </p:sp>
        <p:sp>
          <p:nvSpPr>
            <p:cNvPr id="41" name="Flowchart: Card 40"/>
            <p:cNvSpPr/>
            <p:nvPr/>
          </p:nvSpPr>
          <p:spPr>
            <a:xfrm>
              <a:off x="638132" y="5322981"/>
              <a:ext cx="247650" cy="190500"/>
            </a:xfrm>
            <a:prstGeom prst="flowChartPunchedCard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Candara" pitchFamily="34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762566" y="1874047"/>
            <a:ext cx="23352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prstClr val="black"/>
                </a:solidFill>
                <a:latin typeface="Candara" pitchFamily="34" charset="0"/>
              </a:rPr>
              <a:t>Algorithm/</a:t>
            </a:r>
            <a:r>
              <a:rPr lang="en-US" sz="3200" b="1" dirty="0">
                <a:solidFill>
                  <a:prstClr val="black"/>
                </a:solidFill>
                <a:latin typeface="Candara" pitchFamily="34" charset="0"/>
              </a:rPr>
              <a:t/>
            </a:r>
            <a:br>
              <a:rPr lang="en-US" sz="3200" b="1" dirty="0">
                <a:solidFill>
                  <a:prstClr val="black"/>
                </a:solidFill>
                <a:latin typeface="Candara" pitchFamily="34" charset="0"/>
              </a:rPr>
            </a:br>
            <a:r>
              <a:rPr lang="en-US" sz="3200" b="1" dirty="0" err="1" smtClean="0">
                <a:solidFill>
                  <a:prstClr val="black"/>
                </a:solidFill>
                <a:latin typeface="Candara" pitchFamily="34" charset="0"/>
              </a:rPr>
              <a:t>Pseudocode</a:t>
            </a:r>
            <a:endParaRPr lang="en-US" sz="3200" b="1" dirty="0" smtClean="0">
              <a:solidFill>
                <a:prstClr val="black"/>
              </a:solidFill>
              <a:latin typeface="Candara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648200" y="990600"/>
            <a:ext cx="4486017" cy="2895600"/>
            <a:chOff x="4648200" y="990600"/>
            <a:chExt cx="4486017" cy="2895600"/>
          </a:xfrm>
        </p:grpSpPr>
        <p:sp>
          <p:nvSpPr>
            <p:cNvPr id="45" name="Rectangle 44"/>
            <p:cNvSpPr/>
            <p:nvPr/>
          </p:nvSpPr>
          <p:spPr>
            <a:xfrm>
              <a:off x="4648200" y="990600"/>
              <a:ext cx="4486017" cy="28956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ndara" pitchFamily="34" charset="0"/>
              </a:endParaRPr>
            </a:p>
          </p:txBody>
        </p:sp>
        <p:sp>
          <p:nvSpPr>
            <p:cNvPr id="12" name="Flowchart: Card 11"/>
            <p:cNvSpPr/>
            <p:nvPr/>
          </p:nvSpPr>
          <p:spPr>
            <a:xfrm>
              <a:off x="4923653" y="1612556"/>
              <a:ext cx="495300" cy="381000"/>
            </a:xfrm>
            <a:prstGeom prst="flowChartPunchedCard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ndara" pitchFamily="34" charset="0"/>
              </a:endParaRPr>
            </a:p>
          </p:txBody>
        </p:sp>
        <p:sp>
          <p:nvSpPr>
            <p:cNvPr id="19" name="Flowchart: Card 18"/>
            <p:cNvSpPr/>
            <p:nvPr/>
          </p:nvSpPr>
          <p:spPr>
            <a:xfrm>
              <a:off x="4923653" y="2222156"/>
              <a:ext cx="495300" cy="381000"/>
            </a:xfrm>
            <a:prstGeom prst="flowChartPunchedCard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ndara" pitchFamily="34" charset="0"/>
              </a:endParaRPr>
            </a:p>
          </p:txBody>
        </p:sp>
        <p:sp>
          <p:nvSpPr>
            <p:cNvPr id="20" name="Flowchart: Card 19"/>
            <p:cNvSpPr/>
            <p:nvPr/>
          </p:nvSpPr>
          <p:spPr>
            <a:xfrm>
              <a:off x="4923653" y="2772032"/>
              <a:ext cx="495300" cy="381000"/>
            </a:xfrm>
            <a:prstGeom prst="flowChartPunchedCard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ndara" pitchFamily="34" charset="0"/>
              </a:endParaRPr>
            </a:p>
          </p:txBody>
        </p:sp>
        <p:sp>
          <p:nvSpPr>
            <p:cNvPr id="21" name="Flowchart: Card 20"/>
            <p:cNvSpPr/>
            <p:nvPr/>
          </p:nvSpPr>
          <p:spPr>
            <a:xfrm>
              <a:off x="5638800" y="1612556"/>
              <a:ext cx="495300" cy="381000"/>
            </a:xfrm>
            <a:prstGeom prst="flowChartPunchedCard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ndara" pitchFamily="34" charset="0"/>
              </a:endParaRPr>
            </a:p>
          </p:txBody>
        </p:sp>
        <p:sp>
          <p:nvSpPr>
            <p:cNvPr id="22" name="Flowchart: Card 21"/>
            <p:cNvSpPr/>
            <p:nvPr/>
          </p:nvSpPr>
          <p:spPr>
            <a:xfrm>
              <a:off x="5662484" y="2222156"/>
              <a:ext cx="495300" cy="381000"/>
            </a:xfrm>
            <a:prstGeom prst="flowChartPunchedCard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ndara" pitchFamily="34" charset="0"/>
              </a:endParaRPr>
            </a:p>
          </p:txBody>
        </p:sp>
        <p:sp>
          <p:nvSpPr>
            <p:cNvPr id="23" name="Flowchart: Card 22"/>
            <p:cNvSpPr/>
            <p:nvPr/>
          </p:nvSpPr>
          <p:spPr>
            <a:xfrm>
              <a:off x="5662484" y="2772032"/>
              <a:ext cx="495300" cy="381000"/>
            </a:xfrm>
            <a:prstGeom prst="flowChartPunchedCard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ndara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386832" y="1706940"/>
              <a:ext cx="260114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prstClr val="black"/>
                  </a:solidFill>
                  <a:latin typeface="Candara" pitchFamily="34" charset="0"/>
                </a:rPr>
                <a:t>Partition</a:t>
              </a:r>
              <a:endParaRPr lang="en-US" sz="2400" b="1" dirty="0" smtClean="0">
                <a:solidFill>
                  <a:prstClr val="black"/>
                </a:solidFill>
                <a:latin typeface="Candara" pitchFamily="34" charset="0"/>
              </a:endParaRPr>
            </a:p>
            <a:p>
              <a:pPr algn="ctr"/>
              <a:r>
                <a:rPr lang="en-US" sz="2400" b="1" dirty="0" smtClean="0">
                  <a:solidFill>
                    <a:prstClr val="black"/>
                  </a:solidFill>
                  <a:latin typeface="Candara" pitchFamily="34" charset="0"/>
                </a:rPr>
                <a:t>&amp;</a:t>
              </a:r>
            </a:p>
            <a:p>
              <a:pPr algn="ctr"/>
              <a:r>
                <a:rPr lang="en-US" sz="2400" b="1" dirty="0" smtClean="0">
                  <a:solidFill>
                    <a:prstClr val="black"/>
                  </a:solidFill>
                  <a:latin typeface="Candara" pitchFamily="34" charset="0"/>
                </a:rPr>
                <a:t>Distribute</a:t>
              </a:r>
              <a:endParaRPr lang="en-US" sz="2400" b="1" dirty="0" smtClean="0">
                <a:solidFill>
                  <a:prstClr val="black"/>
                </a:solidFill>
                <a:latin typeface="Candara" pitchFamily="34" charset="0"/>
              </a:endParaRPr>
            </a:p>
            <a:p>
              <a:pPr algn="ctr"/>
              <a:r>
                <a:rPr lang="en-US" sz="2400" b="1" dirty="0" smtClean="0">
                  <a:solidFill>
                    <a:prstClr val="black"/>
                  </a:solidFill>
                  <a:latin typeface="Candara" pitchFamily="34" charset="0"/>
                </a:rPr>
                <a:t>Data </a:t>
              </a:r>
              <a:r>
                <a:rPr lang="en-US" sz="2400" b="1" dirty="0" smtClean="0">
                  <a:solidFill>
                    <a:prstClr val="black"/>
                  </a:solidFill>
                  <a:latin typeface="Candara" pitchFamily="34" charset="0"/>
                </a:rPr>
                <a:t>Structures</a:t>
              </a:r>
              <a:endParaRPr lang="en-US" sz="2400" b="1" dirty="0" smtClean="0">
                <a:solidFill>
                  <a:prstClr val="black"/>
                </a:solidFill>
                <a:latin typeface="Candara" pitchFamily="34" charset="0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2158927" y="4724400"/>
            <a:ext cx="2260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prstClr val="black"/>
                </a:solidFill>
                <a:latin typeface="Candara" pitchFamily="34" charset="0"/>
              </a:rPr>
              <a:t>Place</a:t>
            </a:r>
            <a:endParaRPr lang="en-US" sz="2400" dirty="0">
              <a:solidFill>
                <a:prstClr val="black"/>
              </a:solidFill>
              <a:latin typeface="Candara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648200" y="3985054"/>
            <a:ext cx="4495800" cy="2895600"/>
            <a:chOff x="4648200" y="3985054"/>
            <a:chExt cx="4495800" cy="2895600"/>
          </a:xfrm>
        </p:grpSpPr>
        <p:sp>
          <p:nvSpPr>
            <p:cNvPr id="46" name="Rectangle 45"/>
            <p:cNvSpPr/>
            <p:nvPr/>
          </p:nvSpPr>
          <p:spPr>
            <a:xfrm>
              <a:off x="4648200" y="3985054"/>
              <a:ext cx="4495800" cy="2895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ndara" pitchFamily="34" charset="0"/>
              </a:endParaRPr>
            </a:p>
          </p:txBody>
        </p:sp>
        <p:sp>
          <p:nvSpPr>
            <p:cNvPr id="42" name="Flowchart: Card 41"/>
            <p:cNvSpPr/>
            <p:nvPr/>
          </p:nvSpPr>
          <p:spPr>
            <a:xfrm>
              <a:off x="4953000" y="4279557"/>
              <a:ext cx="1466850" cy="2184162"/>
            </a:xfrm>
            <a:prstGeom prst="flowChartPunchedCard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white"/>
                  </a:solidFill>
                  <a:latin typeface="Candara" pitchFamily="34" charset="0"/>
                </a:rPr>
                <a:t>Comp1</a:t>
              </a:r>
            </a:p>
            <a:p>
              <a:pPr algn="ctr"/>
              <a:r>
                <a:rPr lang="en-US" dirty="0" smtClean="0">
                  <a:solidFill>
                    <a:prstClr val="white"/>
                  </a:solidFill>
                  <a:latin typeface="Candara" pitchFamily="34" charset="0"/>
                </a:rPr>
                <a:t>Comp2</a:t>
              </a:r>
            </a:p>
            <a:p>
              <a:pPr algn="ctr"/>
              <a:r>
                <a:rPr lang="en-US" dirty="0" smtClean="0">
                  <a:solidFill>
                    <a:prstClr val="white"/>
                  </a:solidFill>
                  <a:latin typeface="Candara" pitchFamily="34" charset="0"/>
                </a:rPr>
                <a:t>Comp3</a:t>
              </a:r>
            </a:p>
            <a:p>
              <a:pPr algn="ctr"/>
              <a:r>
                <a:rPr lang="en-US" dirty="0" smtClean="0">
                  <a:solidFill>
                    <a:prstClr val="white"/>
                  </a:solidFill>
                  <a:latin typeface="Candara" pitchFamily="34" charset="0"/>
                </a:rPr>
                <a:t>Send X</a:t>
              </a:r>
            </a:p>
            <a:p>
              <a:pPr algn="ctr"/>
              <a:r>
                <a:rPr lang="en-US" dirty="0" smtClean="0">
                  <a:solidFill>
                    <a:prstClr val="white"/>
                  </a:solidFill>
                  <a:latin typeface="Candara" pitchFamily="34" charset="0"/>
                </a:rPr>
                <a:t>Comp4</a:t>
              </a:r>
            </a:p>
            <a:p>
              <a:pPr algn="ctr"/>
              <a:r>
                <a:rPr lang="en-US" dirty="0" err="1" smtClean="0">
                  <a:solidFill>
                    <a:prstClr val="white"/>
                  </a:solidFill>
                  <a:latin typeface="Candara" pitchFamily="34" charset="0"/>
                </a:rPr>
                <a:t>Recv</a:t>
              </a:r>
              <a:r>
                <a:rPr lang="en-US" dirty="0" smtClean="0">
                  <a:solidFill>
                    <a:prstClr val="white"/>
                  </a:solidFill>
                  <a:latin typeface="Candara" pitchFamily="34" charset="0"/>
                </a:rPr>
                <a:t> Y</a:t>
              </a:r>
            </a:p>
            <a:p>
              <a:pPr algn="ctr"/>
              <a:r>
                <a:rPr lang="en-US" dirty="0" smtClean="0">
                  <a:solidFill>
                    <a:prstClr val="white"/>
                  </a:solidFill>
                  <a:latin typeface="Candara" pitchFamily="34" charset="0"/>
                </a:rPr>
                <a:t>Comp5</a:t>
              </a:r>
            </a:p>
            <a:p>
              <a:pPr algn="ctr"/>
              <a:endParaRPr lang="en-US" dirty="0" smtClean="0">
                <a:solidFill>
                  <a:prstClr val="white"/>
                </a:solidFill>
                <a:latin typeface="Candara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625773" y="4724400"/>
              <a:ext cx="23622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prstClr val="black"/>
                  </a:solidFill>
                  <a:latin typeface="Candara" pitchFamily="34" charset="0"/>
                </a:rPr>
                <a:t>Schedule</a:t>
              </a:r>
              <a:r>
                <a:rPr lang="en-US" sz="2400" b="1" dirty="0" smtClean="0">
                  <a:solidFill>
                    <a:prstClr val="black"/>
                  </a:solidFill>
                  <a:latin typeface="Candara" pitchFamily="34" charset="0"/>
                </a:rPr>
                <a:t/>
              </a:r>
              <a:br>
                <a:rPr lang="en-US" sz="2400" b="1" dirty="0" smtClean="0">
                  <a:solidFill>
                    <a:prstClr val="black"/>
                  </a:solidFill>
                  <a:latin typeface="Candara" pitchFamily="34" charset="0"/>
                </a:rPr>
              </a:br>
              <a:r>
                <a:rPr lang="en-US" sz="2400" b="1" dirty="0" smtClean="0">
                  <a:solidFill>
                    <a:prstClr val="black"/>
                  </a:solidFill>
                  <a:latin typeface="Candara" pitchFamily="34" charset="0"/>
                </a:rPr>
                <a:t>&amp;</a:t>
              </a:r>
              <a:br>
                <a:rPr lang="en-US" sz="2400" b="1" dirty="0" smtClean="0">
                  <a:solidFill>
                    <a:prstClr val="black"/>
                  </a:solidFill>
                  <a:latin typeface="Candara" pitchFamily="34" charset="0"/>
                </a:rPr>
              </a:br>
              <a:r>
                <a:rPr lang="en-US" sz="2400" b="1" dirty="0" smtClean="0">
                  <a:solidFill>
                    <a:prstClr val="black"/>
                  </a:solidFill>
                  <a:latin typeface="Candara" pitchFamily="34" charset="0"/>
                </a:rPr>
                <a:t>Implement code</a:t>
              </a:r>
              <a:endParaRPr lang="en-US" sz="2400" dirty="0">
                <a:solidFill>
                  <a:prstClr val="black"/>
                </a:solidFill>
                <a:latin typeface="Candara" pitchFamily="34" charset="0"/>
              </a:endParaRPr>
            </a:p>
          </p:txBody>
        </p:sp>
      </p:grpSp>
      <p:sp>
        <p:nvSpPr>
          <p:cNvPr id="24" name="Striped Right Arrow 23"/>
          <p:cNvSpPr/>
          <p:nvPr/>
        </p:nvSpPr>
        <p:spPr>
          <a:xfrm>
            <a:off x="4102859" y="1445908"/>
            <a:ext cx="685800" cy="507656"/>
          </a:xfrm>
          <a:prstGeom prst="striped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ndara" pitchFamily="34" charset="0"/>
            </a:endParaRPr>
          </a:p>
        </p:txBody>
      </p:sp>
      <p:sp>
        <p:nvSpPr>
          <p:cNvPr id="53" name="Striped Right Arrow 52"/>
          <p:cNvSpPr/>
          <p:nvPr/>
        </p:nvSpPr>
        <p:spPr>
          <a:xfrm>
            <a:off x="4237853" y="6349110"/>
            <a:ext cx="685800" cy="507656"/>
          </a:xfrm>
          <a:prstGeom prst="striped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ndara" pitchFamily="34" charset="0"/>
            </a:endParaRPr>
          </a:p>
        </p:txBody>
      </p:sp>
      <p:sp>
        <p:nvSpPr>
          <p:cNvPr id="54" name="Striped Right Arrow 53"/>
          <p:cNvSpPr/>
          <p:nvPr/>
        </p:nvSpPr>
        <p:spPr>
          <a:xfrm rot="8076800">
            <a:off x="4181475" y="3710288"/>
            <a:ext cx="685800" cy="507656"/>
          </a:xfrm>
          <a:prstGeom prst="striped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ndara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158926" y="5039937"/>
            <a:ext cx="2260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prstClr val="black"/>
                </a:solidFill>
                <a:latin typeface="Candara" pitchFamily="34" charset="0"/>
              </a:rPr>
              <a:t>&amp;</a:t>
            </a:r>
            <a:br>
              <a:rPr lang="en-US" sz="2400" b="1" dirty="0" smtClean="0">
                <a:solidFill>
                  <a:prstClr val="black"/>
                </a:solidFill>
                <a:latin typeface="Candara" pitchFamily="34" charset="0"/>
              </a:rPr>
            </a:br>
            <a:r>
              <a:rPr lang="en-US" sz="2400" b="1" dirty="0" smtClean="0">
                <a:solidFill>
                  <a:prstClr val="black"/>
                </a:solidFill>
                <a:latin typeface="Candara" pitchFamily="34" charset="0"/>
              </a:rPr>
              <a:t>Route Communication </a:t>
            </a:r>
            <a:endParaRPr lang="en-US" sz="2400" dirty="0">
              <a:solidFill>
                <a:prstClr val="black"/>
              </a:solidFill>
              <a:latin typeface="Candara" pitchFamily="34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360360" y="4324144"/>
            <a:ext cx="1524002" cy="2183545"/>
            <a:chOff x="360360" y="4324144"/>
            <a:chExt cx="1524002" cy="21835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1504632" y="4386482"/>
              <a:ext cx="0" cy="1006946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Elbow Connector 14"/>
            <p:cNvCxnSpPr/>
            <p:nvPr/>
          </p:nvCxnSpPr>
          <p:spPr>
            <a:xfrm rot="16200000" flipH="1">
              <a:off x="298724" y="5247701"/>
              <a:ext cx="860820" cy="737547"/>
            </a:xfrm>
            <a:prstGeom prst="bentConnector3">
              <a:avLst>
                <a:gd name="adj1" fmla="val 70065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Elbow Connector 51"/>
            <p:cNvCxnSpPr>
              <a:stCxn id="31" idx="3"/>
              <a:endCxn id="37" idx="0"/>
            </p:cNvCxnSpPr>
            <p:nvPr/>
          </p:nvCxnSpPr>
          <p:spPr>
            <a:xfrm>
              <a:off x="484187" y="4678474"/>
              <a:ext cx="613719" cy="311081"/>
            </a:xfrm>
            <a:prstGeom prst="bentConnector2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Elbow Connector 55"/>
            <p:cNvCxnSpPr>
              <a:stCxn id="39" idx="2"/>
            </p:cNvCxnSpPr>
            <p:nvPr/>
          </p:nvCxnSpPr>
          <p:spPr>
            <a:xfrm rot="5400000">
              <a:off x="1062251" y="6085627"/>
              <a:ext cx="602394" cy="241729"/>
            </a:xfrm>
            <a:prstGeom prst="bentConnector3">
              <a:avLst>
                <a:gd name="adj1" fmla="val 102285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Elbow Connector 58"/>
            <p:cNvCxnSpPr>
              <a:endCxn id="27" idx="0"/>
            </p:cNvCxnSpPr>
            <p:nvPr/>
          </p:nvCxnSpPr>
          <p:spPr>
            <a:xfrm>
              <a:off x="1221731" y="4324144"/>
              <a:ext cx="662631" cy="281219"/>
            </a:xfrm>
            <a:prstGeom prst="bentConnector2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endCxn id="34" idx="0"/>
            </p:cNvCxnSpPr>
            <p:nvPr/>
          </p:nvCxnSpPr>
          <p:spPr>
            <a:xfrm flipH="1">
              <a:off x="733382" y="4464753"/>
              <a:ext cx="7980" cy="523978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506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50" grpId="0"/>
      <p:bldP spid="24" grpId="0" animBg="1"/>
      <p:bldP spid="53" grpId="0" animBg="1"/>
      <p:bldP spid="54" grpId="0" animBg="1"/>
      <p:bldP spid="4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Optimizing compilers</a:t>
            </a:r>
          </a:p>
          <a:p>
            <a:pPr marL="400050" lvl="1" indent="0">
              <a:buNone/>
            </a:pPr>
            <a:r>
              <a:rPr lang="en-US" dirty="0" smtClean="0"/>
              <a:t>hard to write optimizing code transformations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FPGAs: </a:t>
            </a:r>
            <a:r>
              <a:rPr lang="en-US" dirty="0" smtClean="0"/>
              <a:t>synthesis from C</a:t>
            </a:r>
          </a:p>
          <a:p>
            <a:pPr marL="400050" lvl="1" indent="0">
              <a:buNone/>
            </a:pPr>
            <a:r>
              <a:rPr lang="en-US" dirty="0" smtClean="0"/>
              <a:t>partition C code, map it and route the communication</a:t>
            </a:r>
          </a:p>
          <a:p>
            <a:pPr marL="40005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Bluespec</a:t>
            </a:r>
            <a:r>
              <a:rPr lang="en-US" dirty="0" smtClean="0"/>
              <a:t>: </a:t>
            </a:r>
            <a:r>
              <a:rPr lang="en-US" dirty="0" smtClean="0"/>
              <a:t>synthesis from </a:t>
            </a:r>
            <a:r>
              <a:rPr lang="en-US" dirty="0" smtClean="0"/>
              <a:t>C or </a:t>
            </a:r>
            <a:r>
              <a:rPr lang="en-US" dirty="0" err="1" smtClean="0"/>
              <a:t>SystemVerilog</a:t>
            </a:r>
            <a:endParaRPr lang="en-US" dirty="0" smtClean="0"/>
          </a:p>
          <a:p>
            <a:pPr marL="400050" lvl="1" indent="0">
              <a:buNone/>
            </a:pPr>
            <a:r>
              <a:rPr lang="en-US" dirty="0" smtClean="0"/>
              <a:t>synthesizes HW, SW, and HW/SW interfaces</a:t>
            </a:r>
          </a:p>
          <a:p>
            <a:pPr marL="40005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EDDC2B-BF4F-4513-8A14-81E94D4C29A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625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do and talk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0"/>
            <a:ext cx="8305800" cy="4724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Our main expertise is in </a:t>
            </a:r>
            <a:r>
              <a:rPr lang="en-US" u="sng" dirty="0" smtClean="0"/>
              <a:t>program synthesis</a:t>
            </a:r>
          </a:p>
          <a:p>
            <a:pPr marL="400050" lvl="1" indent="0">
              <a:buNone/>
            </a:pPr>
            <a:r>
              <a:rPr lang="en-US" dirty="0" smtClean="0"/>
              <a:t>a modern alternative/complement to compilation </a:t>
            </a:r>
          </a:p>
          <a:p>
            <a:pPr marL="40005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Our applications </a:t>
            </a:r>
            <a:r>
              <a:rPr lang="en-US" dirty="0" smtClean="0"/>
              <a:t>of synthesis: hard-to-write code</a:t>
            </a:r>
          </a:p>
          <a:p>
            <a:pPr marL="400050" lvl="1" indent="0">
              <a:buNone/>
            </a:pPr>
            <a:r>
              <a:rPr lang="en-US" dirty="0" smtClean="0"/>
              <a:t>parallel, concurrent, dynamic programming, end-user code</a:t>
            </a:r>
          </a:p>
          <a:p>
            <a:pPr marL="40005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In this project, we explore spatial accelerators</a:t>
            </a:r>
          </a:p>
          <a:p>
            <a:pPr marL="400050" lvl="1" indent="0">
              <a:buNone/>
            </a:pPr>
            <a:r>
              <a:rPr lang="en-US" dirty="0" smtClean="0"/>
              <a:t>an accelerator programming model aided by synthesis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EDDC2B-BF4F-4513-8A14-81E94D4C29A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50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our synthesis differ?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FPGA, </a:t>
            </a:r>
            <a:r>
              <a:rPr lang="en-US" dirty="0" err="1" smtClean="0"/>
              <a:t>BlueSpec</a:t>
            </a:r>
            <a:r>
              <a:rPr lang="en-US" dirty="0" smtClean="0"/>
              <a:t>:</a:t>
            </a:r>
          </a:p>
          <a:p>
            <a:pPr marL="400050" lvl="1" indent="0">
              <a:buNone/>
            </a:pPr>
            <a:r>
              <a:rPr lang="en-US" dirty="0" smtClean="0"/>
              <a:t>partition and map to minimize cost</a:t>
            </a:r>
          </a:p>
          <a:p>
            <a:pPr lvl="1" indent="-342900"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We push synthesis further:</a:t>
            </a:r>
          </a:p>
          <a:p>
            <a:pPr lvl="1" indent="-342900"/>
            <a:r>
              <a:rPr lang="en-US" dirty="0" smtClean="0"/>
              <a:t>super-optimization: synthesize code that meets a </a:t>
            </a:r>
            <a:r>
              <a:rPr lang="en-US" dirty="0" smtClean="0"/>
              <a:t>spec</a:t>
            </a:r>
          </a:p>
          <a:p>
            <a:pPr lvl="1" indent="-342900"/>
            <a:r>
              <a:rPr lang="en-US" dirty="0" smtClean="0"/>
              <a:t>a different target: accelerator, not FPGA, not RTL</a:t>
            </a:r>
            <a:endParaRPr lang="en-US" dirty="0" smtClean="0"/>
          </a:p>
          <a:p>
            <a:pPr marL="40005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Benefits: </a:t>
            </a:r>
          </a:p>
          <a:p>
            <a:pPr marL="400050" lvl="1" indent="0">
              <a:buNone/>
            </a:pPr>
            <a:r>
              <a:rPr lang="en-US" dirty="0" err="1" smtClean="0"/>
              <a:t>superoptimization</a:t>
            </a:r>
            <a:r>
              <a:rPr lang="en-US" dirty="0" smtClean="0"/>
              <a:t>: easy </a:t>
            </a:r>
            <a:r>
              <a:rPr lang="en-US" dirty="0" smtClean="0"/>
              <a:t>to </a:t>
            </a:r>
            <a:r>
              <a:rPr lang="en-US" dirty="0" smtClean="0"/>
              <a:t>port as there is no </a:t>
            </a:r>
            <a:r>
              <a:rPr lang="en-US" dirty="0" smtClean="0"/>
              <a:t>need to port code generator and the optimizer to a new ISA</a:t>
            </a:r>
          </a:p>
          <a:p>
            <a:pPr marL="400050" lvl="1" indent="0">
              <a:buNone/>
            </a:pPr>
            <a:endParaRPr lang="en-US" dirty="0" smtClean="0"/>
          </a:p>
          <a:p>
            <a:pPr lvl="1" indent="-34290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EDDC2B-BF4F-4513-8A14-81E94D4C29A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65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609600" y="2743200"/>
            <a:ext cx="7772400" cy="1143000"/>
          </a:xfrm>
        </p:spPr>
        <p:txBody>
          <a:bodyPr/>
          <a:lstStyle/>
          <a:p>
            <a:pPr algn="ctr"/>
            <a:r>
              <a:rPr lang="en-US" sz="4000" dirty="0" smtClean="0"/>
              <a:t>Overview of program synthesis</a:t>
            </a:r>
            <a:endParaRPr lang="en-US" sz="2400" u="sng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9pPr>
          </a:lstStyle>
          <a:p>
            <a:pPr eaLnBrk="1" hangingPunct="1"/>
            <a:fld id="{614ED918-2E93-469A-A8ED-D837DAD2F1C5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21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331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Synthesis with “sketches”</a:t>
            </a:r>
          </a:p>
        </p:txBody>
      </p:sp>
      <p:sp>
        <p:nvSpPr>
          <p:cNvPr id="19460" name="Slide Number Placeholder 3"/>
          <p:cNvSpPr txBox="1">
            <a:spLocks noGrp="1"/>
          </p:cNvSpPr>
          <p:nvPr/>
        </p:nvSpPr>
        <p:spPr bwMode="auto">
          <a:xfrm>
            <a:off x="8229600" y="6400800"/>
            <a:ext cx="91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291" tIns="45648" rIns="91291" bIns="45648"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D1883933-ED75-481B-937A-0DBE74040365}" type="slidenum">
              <a:rPr lang="en-US" sz="1400">
                <a:solidFill>
                  <a:srgbClr val="000000"/>
                </a:solidFill>
                <a:latin typeface="Times New Roman" pitchFamily="18" charset="0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en-US" sz="1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2057400"/>
            <a:ext cx="8229600" cy="1261739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291" tIns="45648" rIns="91291" bIns="45648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i="1" dirty="0">
                <a:solidFill>
                  <a:srgbClr val="000000"/>
                </a:solidFill>
                <a:latin typeface="Candara" pitchFamily="34" charset="0"/>
              </a:rPr>
              <a:t>spec</a:t>
            </a:r>
            <a:r>
              <a:rPr lang="en-US" sz="2800" i="1" dirty="0" smtClean="0">
                <a:solidFill>
                  <a:srgbClr val="000000"/>
                </a:solidFill>
                <a:latin typeface="Candara" pitchFamily="34" charset="0"/>
              </a:rPr>
              <a:t>:   	</a:t>
            </a:r>
            <a:r>
              <a:rPr lang="en-US" sz="2400" b="1" dirty="0" err="1" smtClean="0">
                <a:solidFill>
                  <a:srgbClr val="000000"/>
                </a:solidFill>
                <a:latin typeface="Consolas" pitchFamily="49" charset="0"/>
              </a:rPr>
              <a:t>int</a:t>
            </a:r>
            <a:r>
              <a:rPr lang="en-US" sz="2400" b="1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nsolas" pitchFamily="49" charset="0"/>
              </a:rPr>
              <a:t>foo (</a:t>
            </a:r>
            <a:r>
              <a:rPr lang="en-US" sz="2400" b="1" dirty="0" err="1">
                <a:solidFill>
                  <a:srgbClr val="000000"/>
                </a:solidFill>
                <a:latin typeface="Consolas" pitchFamily="49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nsolas" pitchFamily="49" charset="0"/>
              </a:rPr>
              <a:t> x) </a:t>
            </a:r>
            <a:r>
              <a:rPr lang="en-US" sz="2400" b="1" dirty="0" smtClean="0">
                <a:solidFill>
                  <a:srgbClr val="000000"/>
                </a:solidFill>
                <a:latin typeface="Consolas" pitchFamily="49" charset="0"/>
              </a:rPr>
              <a:t>{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 smtClean="0">
                <a:solidFill>
                  <a:srgbClr val="000000"/>
                </a:solidFill>
                <a:latin typeface="Consolas" pitchFamily="49" charset="0"/>
              </a:rPr>
              <a:t>		    return </a:t>
            </a:r>
            <a:r>
              <a:rPr lang="en-US" sz="2400" b="1" dirty="0">
                <a:solidFill>
                  <a:srgbClr val="000000"/>
                </a:solidFill>
                <a:latin typeface="Consolas" pitchFamily="49" charset="0"/>
              </a:rPr>
              <a:t>x + x</a:t>
            </a:r>
            <a:r>
              <a:rPr lang="en-US" sz="2400" b="1" dirty="0" smtClean="0">
                <a:solidFill>
                  <a:srgbClr val="000000"/>
                </a:solidFill>
                <a:latin typeface="Consolas" pitchFamily="49" charset="0"/>
              </a:rPr>
              <a:t>;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 smtClean="0">
                <a:solidFill>
                  <a:srgbClr val="000000"/>
                </a:solidFill>
                <a:latin typeface="Consolas" pitchFamily="49" charset="0"/>
              </a:rPr>
              <a:t>		} </a:t>
            </a:r>
            <a:endParaRPr lang="en-US" sz="2400" b="1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3577080"/>
            <a:ext cx="8229600" cy="1261739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291" tIns="45648" rIns="91291" bIns="45648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i="1" dirty="0">
                <a:solidFill>
                  <a:srgbClr val="000000"/>
                </a:solidFill>
                <a:latin typeface="Candara" pitchFamily="34" charset="0"/>
              </a:rPr>
              <a:t>sketch</a:t>
            </a:r>
            <a:r>
              <a:rPr lang="en-US" sz="2800" i="1" dirty="0" smtClean="0">
                <a:solidFill>
                  <a:srgbClr val="000000"/>
                </a:solidFill>
                <a:latin typeface="Candara" pitchFamily="34" charset="0"/>
              </a:rPr>
              <a:t>:  	</a:t>
            </a:r>
            <a:r>
              <a:rPr lang="en-US" sz="2400" b="1" dirty="0" err="1" smtClean="0">
                <a:solidFill>
                  <a:srgbClr val="000000"/>
                </a:solidFill>
                <a:latin typeface="Consolas" pitchFamily="49" charset="0"/>
              </a:rPr>
              <a:t>int</a:t>
            </a:r>
            <a:r>
              <a:rPr lang="en-US" sz="2400" b="1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nsolas" pitchFamily="49" charset="0"/>
              </a:rPr>
              <a:t>bar (</a:t>
            </a:r>
            <a:r>
              <a:rPr lang="en-US" sz="2400" b="1" dirty="0" err="1">
                <a:solidFill>
                  <a:srgbClr val="000000"/>
                </a:solidFill>
                <a:latin typeface="Consolas" pitchFamily="49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nsolas" pitchFamily="49" charset="0"/>
              </a:rPr>
              <a:t> x) </a:t>
            </a:r>
            <a:r>
              <a:rPr lang="en-US" sz="2400" b="1" dirty="0" smtClean="0">
                <a:solidFill>
                  <a:srgbClr val="FF0000"/>
                </a:solidFill>
                <a:latin typeface="Consolas" pitchFamily="49" charset="0"/>
              </a:rPr>
              <a:t>implements</a:t>
            </a:r>
            <a:r>
              <a:rPr lang="en-US" sz="2400" b="1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nsolas" pitchFamily="49" charset="0"/>
              </a:rPr>
              <a:t>foo </a:t>
            </a:r>
            <a:r>
              <a:rPr lang="en-US" sz="2400" b="1" dirty="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en-US" sz="2400" b="1" dirty="0">
              <a:solidFill>
                <a:srgbClr val="000000"/>
              </a:solidFill>
              <a:latin typeface="Consolas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2400" b="1" dirty="0" smtClean="0">
                <a:solidFill>
                  <a:srgbClr val="000000"/>
                </a:solidFill>
                <a:latin typeface="Consolas" pitchFamily="49" charset="0"/>
              </a:rPr>
              <a:t>		    return </a:t>
            </a:r>
            <a:r>
              <a:rPr lang="en-US" sz="2400" b="1" dirty="0">
                <a:solidFill>
                  <a:srgbClr val="000000"/>
                </a:solidFill>
                <a:latin typeface="Consolas" pitchFamily="49" charset="0"/>
              </a:rPr>
              <a:t>x &lt;&lt; </a:t>
            </a:r>
            <a:r>
              <a:rPr lang="en-US" sz="2400" b="1" dirty="0">
                <a:solidFill>
                  <a:srgbClr val="AAE2CA">
                    <a:lumMod val="50000"/>
                  </a:srgbClr>
                </a:solidFill>
                <a:latin typeface="Consolas" pitchFamily="49" charset="0"/>
              </a:rPr>
              <a:t>??</a:t>
            </a:r>
            <a:r>
              <a:rPr lang="en-US" sz="2400" b="1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 smtClean="0">
                <a:solidFill>
                  <a:srgbClr val="000000"/>
                </a:solidFill>
                <a:latin typeface="Consolas" pitchFamily="49" charset="0"/>
              </a:rPr>
              <a:t>		} </a:t>
            </a:r>
            <a:endParaRPr lang="en-US" sz="2400" b="1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5105400"/>
            <a:ext cx="8229600" cy="1261739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291" tIns="45648" rIns="91291" bIns="45648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i="1" dirty="0">
                <a:solidFill>
                  <a:srgbClr val="000000"/>
                </a:solidFill>
                <a:latin typeface="Candara" pitchFamily="34" charset="0"/>
              </a:rPr>
              <a:t>result</a:t>
            </a:r>
            <a:r>
              <a:rPr lang="en-US" sz="2800" i="1" dirty="0" smtClean="0">
                <a:solidFill>
                  <a:srgbClr val="000000"/>
                </a:solidFill>
                <a:latin typeface="Candara" pitchFamily="34" charset="0"/>
              </a:rPr>
              <a:t>:   	</a:t>
            </a:r>
            <a:r>
              <a:rPr lang="en-US" sz="2400" b="1" dirty="0" err="1" smtClean="0">
                <a:solidFill>
                  <a:srgbClr val="000000"/>
                </a:solidFill>
                <a:latin typeface="Consolas" pitchFamily="49" charset="0"/>
              </a:rPr>
              <a:t>int</a:t>
            </a:r>
            <a:r>
              <a:rPr lang="en-US" sz="2400" b="1" dirty="0" smtClean="0">
                <a:solidFill>
                  <a:srgbClr val="000000"/>
                </a:solidFill>
                <a:latin typeface="Consolas" pitchFamily="49" charset="0"/>
              </a:rPr>
              <a:t> </a:t>
            </a:r>
            <a:r>
              <a:rPr lang="en-US" sz="2400" b="1" dirty="0">
                <a:solidFill>
                  <a:srgbClr val="000000"/>
                </a:solidFill>
                <a:latin typeface="Consolas" pitchFamily="49" charset="0"/>
              </a:rPr>
              <a:t>bar (</a:t>
            </a:r>
            <a:r>
              <a:rPr lang="en-US" sz="2400" b="1" dirty="0" err="1">
                <a:solidFill>
                  <a:srgbClr val="000000"/>
                </a:solidFill>
                <a:latin typeface="Consolas" pitchFamily="49" charset="0"/>
              </a:rPr>
              <a:t>int</a:t>
            </a:r>
            <a:r>
              <a:rPr lang="en-US" sz="2400" b="1" dirty="0">
                <a:solidFill>
                  <a:srgbClr val="000000"/>
                </a:solidFill>
                <a:latin typeface="Consolas" pitchFamily="49" charset="0"/>
              </a:rPr>
              <a:t> x) </a:t>
            </a:r>
            <a:r>
              <a:rPr lang="en-US" sz="2400" b="1" dirty="0" smtClean="0">
                <a:solidFill>
                  <a:srgbClr val="000000"/>
                </a:solidFill>
                <a:latin typeface="Consolas" pitchFamily="49" charset="0"/>
              </a:rPr>
              <a:t>implements </a:t>
            </a:r>
            <a:r>
              <a:rPr lang="en-US" sz="2400" b="1" dirty="0">
                <a:solidFill>
                  <a:srgbClr val="000000"/>
                </a:solidFill>
                <a:latin typeface="Consolas" pitchFamily="49" charset="0"/>
              </a:rPr>
              <a:t>foo </a:t>
            </a:r>
            <a:r>
              <a:rPr lang="en-US" sz="2400" b="1" dirty="0" smtClean="0">
                <a:solidFill>
                  <a:srgbClr val="000000"/>
                </a:solidFill>
                <a:latin typeface="Consolas" pitchFamily="49" charset="0"/>
              </a:rPr>
              <a:t>{</a:t>
            </a:r>
            <a:endParaRPr lang="en-US" sz="2400" b="1" dirty="0">
              <a:solidFill>
                <a:srgbClr val="000000"/>
              </a:solidFill>
              <a:latin typeface="Consolas" pitchFamily="49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 smtClean="0">
                <a:solidFill>
                  <a:srgbClr val="000000"/>
                </a:solidFill>
                <a:latin typeface="Consolas" pitchFamily="49" charset="0"/>
              </a:rPr>
              <a:t>		    </a:t>
            </a:r>
            <a:r>
              <a:rPr lang="en-US" sz="2400" b="1" dirty="0">
                <a:solidFill>
                  <a:srgbClr val="000000"/>
                </a:solidFill>
                <a:latin typeface="Consolas" pitchFamily="49" charset="0"/>
              </a:rPr>
              <a:t>return x &lt;&lt; </a:t>
            </a:r>
            <a:r>
              <a:rPr lang="en-US" sz="2400" b="1" dirty="0">
                <a:solidFill>
                  <a:srgbClr val="AAE2CA">
                    <a:lumMod val="50000"/>
                  </a:srgbClr>
                </a:solidFill>
                <a:latin typeface="Consolas" pitchFamily="49" charset="0"/>
              </a:rPr>
              <a:t>1</a:t>
            </a:r>
            <a:r>
              <a:rPr lang="en-US" sz="2400" b="1" dirty="0">
                <a:solidFill>
                  <a:srgbClr val="000000"/>
                </a:solidFill>
                <a:latin typeface="Consolas" pitchFamily="49" charset="0"/>
              </a:rPr>
              <a:t>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="1" dirty="0" smtClean="0">
                <a:solidFill>
                  <a:srgbClr val="000000"/>
                </a:solidFill>
                <a:latin typeface="Consolas" pitchFamily="49" charset="0"/>
              </a:rPr>
              <a:t>		} </a:t>
            </a:r>
            <a:endParaRPr lang="en-US" sz="2400" b="1" dirty="0">
              <a:solidFill>
                <a:srgbClr val="000000"/>
              </a:solidFill>
              <a:latin typeface="Consolas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4800" y="1371600"/>
            <a:ext cx="8229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Candara" pitchFamily="34" charset="0"/>
                <a:cs typeface="Arial" charset="0"/>
              </a:rPr>
              <a:t>Extend </a:t>
            </a:r>
            <a:r>
              <a:rPr lang="en-US" sz="2400" dirty="0" smtClean="0">
                <a:solidFill>
                  <a:srgbClr val="000000"/>
                </a:solidFill>
                <a:latin typeface="Candara" pitchFamily="34" charset="0"/>
                <a:cs typeface="Arial" charset="0"/>
              </a:rPr>
              <a:t>your language </a:t>
            </a:r>
            <a:r>
              <a:rPr lang="en-US" sz="2400" dirty="0">
                <a:solidFill>
                  <a:srgbClr val="000000"/>
                </a:solidFill>
                <a:latin typeface="Candara" pitchFamily="34" charset="0"/>
                <a:cs typeface="Arial" charset="0"/>
              </a:rPr>
              <a:t>with two constructs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EDDC2B-BF4F-4513-8A14-81E94D4C29A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en-US" dirty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Line Callout 2 3"/>
              <p:cNvSpPr/>
              <p:nvPr/>
            </p:nvSpPr>
            <p:spPr bwMode="auto">
              <a:xfrm>
                <a:off x="6144438" y="2634734"/>
                <a:ext cx="2189125" cy="369332"/>
              </a:xfrm>
              <a:prstGeom prst="borderCallout2">
                <a:avLst>
                  <a:gd name="adj1" fmla="val 83333"/>
                  <a:gd name="adj2" fmla="val 0"/>
                  <a:gd name="adj3" fmla="val 83333"/>
                  <a:gd name="adj4" fmla="val -17130"/>
                  <a:gd name="adj5" fmla="val 276510"/>
                  <a:gd name="adj6" fmla="val -25669"/>
                </a:avLst>
              </a:prstGeom>
              <a:solidFill>
                <a:schemeClr val="bg1"/>
              </a:solidFill>
              <a:ln w="19050" cap="flat" cmpd="sng" algn="ctr">
                <a:solidFill>
                  <a:srgbClr val="FF7C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𝜙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: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=</m:t>
                      </m:r>
                      <m:r>
                        <m:rPr>
                          <m:nor/>
                        </m:rPr>
                        <a:rPr lang="en-US" b="1" smtClean="0">
                          <a:solidFill>
                            <a:srgbClr val="000000"/>
                          </a:solidFill>
                          <a:latin typeface="Consolas" pitchFamily="49" charset="0"/>
                          <a:cs typeface="Consolas" pitchFamily="49" charset="0"/>
                        </a:rPr>
                        <m:t>foo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i="1" smtClean="0">
                          <a:solidFill>
                            <a:srgbClr val="00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>
                  <a:solidFill>
                    <a:srgbClr val="000000"/>
                  </a:solidFill>
                  <a:cs typeface="Arial" charset="0"/>
                </a:endParaRPr>
              </a:p>
            </p:txBody>
          </p:sp>
        </mc:Choice>
        <mc:Fallback xmlns="">
          <p:sp>
            <p:nvSpPr>
              <p:cNvPr id="4" name="Line Callout 2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44438" y="2634734"/>
                <a:ext cx="2189125" cy="369332"/>
              </a:xfrm>
              <a:prstGeom prst="borderCallout2">
                <a:avLst>
                  <a:gd name="adj1" fmla="val 83333"/>
                  <a:gd name="adj2" fmla="val 0"/>
                  <a:gd name="adj3" fmla="val 83333"/>
                  <a:gd name="adj4" fmla="val -17130"/>
                  <a:gd name="adj5" fmla="val 276510"/>
                  <a:gd name="adj6" fmla="val -25669"/>
                </a:avLst>
              </a:prstGeom>
              <a:blipFill rotWithShape="0">
                <a:blip r:embed="rId3"/>
                <a:stretch>
                  <a:fillRect/>
                </a:stretch>
              </a:blipFill>
              <a:ln w="19050" cap="flat" cmpd="sng" algn="ctr">
                <a:solidFill>
                  <a:srgbClr val="FF7C8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Line Callout 2 9"/>
              <p:cNvSpPr/>
              <p:nvPr/>
            </p:nvSpPr>
            <p:spPr bwMode="auto">
              <a:xfrm>
                <a:off x="5981240" y="4267200"/>
                <a:ext cx="2476960" cy="646331"/>
              </a:xfrm>
              <a:prstGeom prst="borderCallout2">
                <a:avLst>
                  <a:gd name="adj1" fmla="val 77765"/>
                  <a:gd name="adj2" fmla="val 297"/>
                  <a:gd name="adj3" fmla="val 76128"/>
                  <a:gd name="adj4" fmla="val -24425"/>
                  <a:gd name="adj5" fmla="val 24998"/>
                  <a:gd name="adj6" fmla="val -32038"/>
                </a:avLst>
              </a:prstGeom>
              <a:solidFill>
                <a:schemeClr val="bg1"/>
              </a:solidFill>
              <a:ln w="19050" cap="flat" cmpd="sng" algn="ctr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b="1" dirty="0" smtClean="0">
                    <a:solidFill>
                      <a:srgbClr val="000000"/>
                    </a:solidFill>
                    <a:latin typeface="Consolas" pitchFamily="49" charset="0"/>
                    <a:cs typeface="Consolas" pitchFamily="49" charset="0"/>
                  </a:rPr>
                  <a:t>??</a:t>
                </a:r>
                <a:r>
                  <a:rPr lang="en-US" dirty="0" smtClean="0">
                    <a:solidFill>
                      <a:srgbClr val="000000"/>
                    </a:solidFill>
                    <a:latin typeface="Candara" pitchFamily="34" charset="0"/>
                    <a:cs typeface="Arial" charset="0"/>
                  </a:rPr>
                  <a:t> substituted with an </a:t>
                </a:r>
                <a:br>
                  <a:rPr lang="en-US" dirty="0" smtClean="0">
                    <a:solidFill>
                      <a:srgbClr val="000000"/>
                    </a:solidFill>
                    <a:latin typeface="Candara" pitchFamily="34" charset="0"/>
                    <a:cs typeface="Arial" charset="0"/>
                  </a:rPr>
                </a:br>
                <a:r>
                  <a:rPr lang="en-US" dirty="0" err="1" smtClean="0">
                    <a:solidFill>
                      <a:srgbClr val="000000"/>
                    </a:solidFill>
                    <a:latin typeface="Candara" pitchFamily="34" charset="0"/>
                    <a:cs typeface="Arial" charset="0"/>
                  </a:rPr>
                  <a:t>int</a:t>
                </a:r>
                <a:r>
                  <a:rPr lang="en-US" dirty="0" smtClean="0">
                    <a:solidFill>
                      <a:srgbClr val="000000"/>
                    </a:solidFill>
                    <a:latin typeface="Candara" pitchFamily="34" charset="0"/>
                    <a:cs typeface="Arial" charset="0"/>
                  </a:rPr>
                  <a:t> constant meeting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/>
                      </a:rPr>
                      <m:t>𝜙</m:t>
                    </m:r>
                  </m:oMath>
                </a14:m>
                <a:endParaRPr lang="en-US" dirty="0" smtClean="0">
                  <a:solidFill>
                    <a:srgbClr val="000000"/>
                  </a:solidFill>
                  <a:latin typeface="Candara" pitchFamily="34" charset="0"/>
                  <a:cs typeface="Arial" charset="0"/>
                </a:endParaRPr>
              </a:p>
            </p:txBody>
          </p:sp>
        </mc:Choice>
        <mc:Fallback xmlns="">
          <p:sp>
            <p:nvSpPr>
              <p:cNvPr id="10" name="Line Callout 2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81240" y="4267200"/>
                <a:ext cx="2476960" cy="646331"/>
              </a:xfrm>
              <a:prstGeom prst="borderCallout2">
                <a:avLst>
                  <a:gd name="adj1" fmla="val 77765"/>
                  <a:gd name="adj2" fmla="val 297"/>
                  <a:gd name="adj3" fmla="val 76128"/>
                  <a:gd name="adj4" fmla="val -24425"/>
                  <a:gd name="adj5" fmla="val 24998"/>
                  <a:gd name="adj6" fmla="val -32038"/>
                </a:avLst>
              </a:prstGeom>
              <a:blipFill rotWithShape="0">
                <a:blip r:embed="rId4"/>
                <a:stretch>
                  <a:fillRect t="-3670" b="-12844"/>
                </a:stretch>
              </a:blipFill>
              <a:ln w="19050" cap="flat" cmpd="sng" algn="ctr">
                <a:solidFill>
                  <a:schemeClr val="accent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271170" y="6400800"/>
            <a:ext cx="7685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Candara" pitchFamily="34" charset="0"/>
                <a:cs typeface="Arial" charset="0"/>
              </a:rPr>
              <a:t>instead of </a:t>
            </a:r>
            <a:r>
              <a:rPr lang="en-US" sz="2000" b="1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implements</a:t>
            </a:r>
            <a:r>
              <a:rPr lang="en-US" sz="2000" dirty="0" smtClean="0">
                <a:solidFill>
                  <a:srgbClr val="000000"/>
                </a:solidFill>
                <a:latin typeface="Candara" pitchFamily="34" charset="0"/>
                <a:cs typeface="Arial" charset="0"/>
              </a:rPr>
              <a:t>, assertions over safety properties can be used</a:t>
            </a:r>
            <a:endParaRPr lang="en-US" sz="2000" dirty="0">
              <a:solidFill>
                <a:srgbClr val="000000"/>
              </a:solidFill>
              <a:latin typeface="Candara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32119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4" grpId="0" animBg="1"/>
      <p:bldP spid="10" grpId="0" animBg="1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Title 1"/>
          <p:cNvSpPr>
            <a:spLocks noGrp="1"/>
          </p:cNvSpPr>
          <p:nvPr>
            <p:ph type="title" idx="4294967295"/>
          </p:nvPr>
        </p:nvSpPr>
        <p:spPr>
          <a:xfrm>
            <a:off x="457200" y="152400"/>
            <a:ext cx="8686800" cy="1143000"/>
          </a:xfrm>
        </p:spPr>
        <p:txBody>
          <a:bodyPr/>
          <a:lstStyle/>
          <a:p>
            <a:r>
              <a:rPr lang="en-US" sz="3200" dirty="0" smtClean="0"/>
              <a:t>Example: </a:t>
            </a:r>
            <a:r>
              <a:rPr lang="en-US" dirty="0"/>
              <a:t>4x4-matrix </a:t>
            </a:r>
            <a:r>
              <a:rPr lang="en-US" dirty="0" smtClean="0"/>
              <a:t>transpose with SIMD</a:t>
            </a:r>
            <a:endParaRPr lang="en-US" sz="3200" dirty="0" smtClean="0"/>
          </a:p>
        </p:txBody>
      </p:sp>
      <p:sp>
        <p:nvSpPr>
          <p:cNvPr id="41987" name="Content Placeholder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3200" dirty="0" smtClean="0"/>
              <a:t>a functional (executable) specification:</a:t>
            </a:r>
          </a:p>
          <a:p>
            <a:pPr>
              <a:buFontTx/>
              <a:buNone/>
            </a:pPr>
            <a:endParaRPr lang="en-US" sz="3200" b="1" dirty="0" smtClean="0">
              <a:solidFill>
                <a:srgbClr val="700015"/>
              </a:solidFill>
              <a:latin typeface="Consolas" pitchFamily="49" charset="0"/>
            </a:endParaRPr>
          </a:p>
          <a:p>
            <a:pPr>
              <a:buFontTx/>
              <a:buNone/>
            </a:pPr>
            <a:r>
              <a:rPr lang="en-US" sz="2000" dirty="0" smtClean="0">
                <a:solidFill>
                  <a:srgbClr val="700015"/>
                </a:solidFill>
                <a:latin typeface="Consolas" pitchFamily="49" charset="0"/>
              </a:rPr>
              <a:t>	</a:t>
            </a:r>
            <a:r>
              <a:rPr lang="en-US" sz="2000" dirty="0" err="1" smtClean="0">
                <a:solidFill>
                  <a:srgbClr val="700015"/>
                </a:solidFill>
                <a:latin typeface="Consolas" pitchFamily="49" charset="0"/>
              </a:rPr>
              <a:t>int</a:t>
            </a:r>
            <a:r>
              <a:rPr lang="en-US" sz="2000" dirty="0" smtClean="0">
                <a:latin typeface="Consolas" pitchFamily="49" charset="0"/>
              </a:rPr>
              <a:t>[16] transpose(</a:t>
            </a:r>
            <a:r>
              <a:rPr lang="en-US" sz="2000" dirty="0" err="1" smtClean="0">
                <a:solidFill>
                  <a:srgbClr val="700015"/>
                </a:solidFill>
                <a:latin typeface="Consolas" pitchFamily="49" charset="0"/>
              </a:rPr>
              <a:t>int</a:t>
            </a:r>
            <a:r>
              <a:rPr lang="en-US" sz="2000" dirty="0" smtClean="0">
                <a:latin typeface="Consolas" pitchFamily="49" charset="0"/>
              </a:rPr>
              <a:t>[16] M) {</a:t>
            </a:r>
          </a:p>
          <a:p>
            <a:pPr>
              <a:buFontTx/>
              <a:buNone/>
            </a:pPr>
            <a:r>
              <a:rPr lang="en-US" sz="2000" dirty="0" smtClean="0">
                <a:latin typeface="Consolas" pitchFamily="49" charset="0"/>
              </a:rPr>
              <a:t>	  </a:t>
            </a:r>
            <a:r>
              <a:rPr lang="en-US" sz="2000" dirty="0" err="1" smtClean="0">
                <a:solidFill>
                  <a:srgbClr val="700015"/>
                </a:solidFill>
                <a:latin typeface="Consolas" pitchFamily="49" charset="0"/>
              </a:rPr>
              <a:t>int</a:t>
            </a:r>
            <a:r>
              <a:rPr lang="en-US" sz="2000" dirty="0" smtClean="0">
                <a:latin typeface="Consolas" pitchFamily="49" charset="0"/>
              </a:rPr>
              <a:t>[16] T = 0;</a:t>
            </a:r>
          </a:p>
          <a:p>
            <a:pPr>
              <a:buFontTx/>
              <a:buNone/>
            </a:pPr>
            <a:r>
              <a:rPr lang="en-US" sz="2000" dirty="0" smtClean="0">
                <a:latin typeface="Consolas" pitchFamily="49" charset="0"/>
              </a:rPr>
              <a:t>	  </a:t>
            </a:r>
            <a:r>
              <a:rPr lang="en-US" sz="2000" dirty="0" smtClean="0">
                <a:solidFill>
                  <a:srgbClr val="700015"/>
                </a:solidFill>
                <a:latin typeface="Consolas" pitchFamily="49" charset="0"/>
              </a:rPr>
              <a:t>for</a:t>
            </a:r>
            <a:r>
              <a:rPr lang="en-US" sz="2000" dirty="0" smtClean="0">
                <a:solidFill>
                  <a:srgbClr val="A50021"/>
                </a:solidFill>
                <a:latin typeface="Consolas" pitchFamily="49" charset="0"/>
              </a:rPr>
              <a:t> </a:t>
            </a:r>
            <a:r>
              <a:rPr lang="en-US" sz="2000" dirty="0" smtClean="0">
                <a:latin typeface="Consolas" pitchFamily="49" charset="0"/>
              </a:rPr>
              <a:t>(</a:t>
            </a:r>
            <a:r>
              <a:rPr lang="en-US" sz="2000" dirty="0" err="1" smtClean="0">
                <a:solidFill>
                  <a:srgbClr val="700015"/>
                </a:solidFill>
                <a:latin typeface="Consolas" pitchFamily="49" charset="0"/>
              </a:rPr>
              <a:t>int</a:t>
            </a:r>
            <a:r>
              <a:rPr lang="en-US" sz="2000" dirty="0" smtClean="0">
                <a:latin typeface="Consolas" pitchFamily="49" charset="0"/>
              </a:rPr>
              <a:t> </a:t>
            </a:r>
            <a:r>
              <a:rPr lang="en-US" sz="2000" dirty="0" err="1" smtClean="0">
                <a:latin typeface="Consolas" pitchFamily="49" charset="0"/>
              </a:rPr>
              <a:t>i</a:t>
            </a:r>
            <a:r>
              <a:rPr lang="en-US" sz="2000" dirty="0" smtClean="0">
                <a:latin typeface="Consolas" pitchFamily="49" charset="0"/>
              </a:rPr>
              <a:t> = 0; </a:t>
            </a:r>
            <a:r>
              <a:rPr lang="en-US" sz="2000" dirty="0" err="1" smtClean="0">
                <a:latin typeface="Consolas" pitchFamily="49" charset="0"/>
              </a:rPr>
              <a:t>i</a:t>
            </a:r>
            <a:r>
              <a:rPr lang="en-US" sz="2000" dirty="0" smtClean="0">
                <a:latin typeface="Consolas" pitchFamily="49" charset="0"/>
              </a:rPr>
              <a:t> &lt; 4; </a:t>
            </a:r>
            <a:r>
              <a:rPr lang="en-US" sz="2000" dirty="0" err="1" smtClean="0">
                <a:latin typeface="Consolas" pitchFamily="49" charset="0"/>
              </a:rPr>
              <a:t>i</a:t>
            </a:r>
            <a:r>
              <a:rPr lang="en-US" sz="2000" dirty="0" smtClean="0">
                <a:latin typeface="Consolas" pitchFamily="49" charset="0"/>
              </a:rPr>
              <a:t>++)</a:t>
            </a:r>
          </a:p>
          <a:p>
            <a:pPr>
              <a:buFontTx/>
              <a:buNone/>
            </a:pPr>
            <a:r>
              <a:rPr lang="en-US" sz="2000" dirty="0" smtClean="0">
                <a:latin typeface="Consolas" pitchFamily="49" charset="0"/>
              </a:rPr>
              <a:t>	    </a:t>
            </a:r>
            <a:r>
              <a:rPr lang="en-US" sz="2000" dirty="0" smtClean="0">
                <a:solidFill>
                  <a:srgbClr val="700015"/>
                </a:solidFill>
                <a:latin typeface="Consolas" pitchFamily="49" charset="0"/>
              </a:rPr>
              <a:t>for</a:t>
            </a:r>
            <a:r>
              <a:rPr lang="en-US" sz="2000" dirty="0" smtClean="0">
                <a:latin typeface="Consolas" pitchFamily="49" charset="0"/>
              </a:rPr>
              <a:t> (</a:t>
            </a:r>
            <a:r>
              <a:rPr lang="en-US" sz="2000" dirty="0" err="1" smtClean="0">
                <a:solidFill>
                  <a:srgbClr val="700015"/>
                </a:solidFill>
                <a:latin typeface="Consolas" pitchFamily="49" charset="0"/>
              </a:rPr>
              <a:t>int</a:t>
            </a:r>
            <a:r>
              <a:rPr lang="en-US" sz="2000" dirty="0" smtClean="0">
                <a:latin typeface="Consolas" pitchFamily="49" charset="0"/>
              </a:rPr>
              <a:t> j = 0; j &lt; 4; j++)</a:t>
            </a:r>
          </a:p>
          <a:p>
            <a:pPr>
              <a:buFontTx/>
              <a:buNone/>
            </a:pPr>
            <a:r>
              <a:rPr lang="en-US" sz="2000" dirty="0" smtClean="0">
                <a:latin typeface="Consolas" pitchFamily="49" charset="0"/>
              </a:rPr>
              <a:t>	      T[4 * </a:t>
            </a:r>
            <a:r>
              <a:rPr lang="en-US" sz="2000" dirty="0" err="1" smtClean="0">
                <a:latin typeface="Consolas" pitchFamily="49" charset="0"/>
              </a:rPr>
              <a:t>i</a:t>
            </a:r>
            <a:r>
              <a:rPr lang="en-US" sz="2000" dirty="0" smtClean="0">
                <a:latin typeface="Consolas" pitchFamily="49" charset="0"/>
              </a:rPr>
              <a:t> + j] = M[4 * j + </a:t>
            </a:r>
            <a:r>
              <a:rPr lang="en-US" sz="2000" dirty="0" err="1" smtClean="0">
                <a:latin typeface="Consolas" pitchFamily="49" charset="0"/>
              </a:rPr>
              <a:t>i</a:t>
            </a:r>
            <a:r>
              <a:rPr lang="en-US" sz="2000" dirty="0" smtClean="0">
                <a:latin typeface="Consolas" pitchFamily="49" charset="0"/>
              </a:rPr>
              <a:t>];</a:t>
            </a:r>
          </a:p>
          <a:p>
            <a:pPr>
              <a:buFontTx/>
              <a:buNone/>
            </a:pPr>
            <a:r>
              <a:rPr lang="en-US" sz="2000" dirty="0" smtClean="0">
                <a:latin typeface="Consolas" pitchFamily="49" charset="0"/>
              </a:rPr>
              <a:t>	  </a:t>
            </a:r>
            <a:r>
              <a:rPr lang="en-US" sz="2000" dirty="0" smtClean="0">
                <a:solidFill>
                  <a:srgbClr val="700015"/>
                </a:solidFill>
                <a:latin typeface="Consolas" pitchFamily="49" charset="0"/>
              </a:rPr>
              <a:t>return</a:t>
            </a:r>
            <a:r>
              <a:rPr lang="en-US" sz="2000" dirty="0" smtClean="0">
                <a:latin typeface="Consolas" pitchFamily="49" charset="0"/>
              </a:rPr>
              <a:t> T;</a:t>
            </a:r>
          </a:p>
          <a:p>
            <a:pPr>
              <a:buFontTx/>
              <a:buNone/>
            </a:pPr>
            <a:r>
              <a:rPr lang="en-US" sz="2000" dirty="0" smtClean="0">
                <a:latin typeface="Consolas" pitchFamily="49" charset="0"/>
              </a:rPr>
              <a:t>	}</a:t>
            </a:r>
          </a:p>
          <a:p>
            <a:pPr>
              <a:buFontTx/>
              <a:buNone/>
            </a:pPr>
            <a:endParaRPr lang="en-US" sz="2400" b="1" dirty="0" smtClean="0">
              <a:latin typeface="Consolas" pitchFamily="49" charset="0"/>
            </a:endParaRPr>
          </a:p>
          <a:p>
            <a:pPr>
              <a:buFontTx/>
              <a:buNone/>
            </a:pPr>
            <a:r>
              <a:rPr lang="en-US" sz="2400" dirty="0" smtClean="0"/>
              <a:t>This example comes from a Sketch grad-student contest</a:t>
            </a:r>
          </a:p>
        </p:txBody>
      </p:sp>
      <p:sp>
        <p:nvSpPr>
          <p:cNvPr id="21509" name="Slide Number Placeholder 3"/>
          <p:cNvSpPr txBox="1">
            <a:spLocks noGrp="1"/>
          </p:cNvSpPr>
          <p:nvPr/>
        </p:nvSpPr>
        <p:spPr bwMode="auto">
          <a:xfrm>
            <a:off x="8229600" y="6400800"/>
            <a:ext cx="91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16F537C9-235B-4296-A382-DCEEA4C6B5FE}" type="slidenum">
              <a:rPr lang="en-US" sz="1400">
                <a:solidFill>
                  <a:srgbClr val="000000"/>
                </a:solidFill>
                <a:latin typeface="Times New Roman" pitchFamily="18" charset="0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en-US" sz="1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5BF631C-FFE1-46D3-92B2-236C4EB01551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12254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/>
              <a:t>Implementation idea: parallelize with </a:t>
            </a:r>
            <a:r>
              <a:rPr lang="en-US" dirty="0" smtClean="0"/>
              <a:t>SIMD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0" y="1371600"/>
            <a:ext cx="8305800" cy="2514600"/>
          </a:xfrm>
        </p:spPr>
        <p:txBody>
          <a:bodyPr/>
          <a:lstStyle/>
          <a:p>
            <a:pPr>
              <a:buFontTx/>
              <a:buNone/>
            </a:pPr>
            <a:r>
              <a:rPr lang="en-US" dirty="0"/>
              <a:t>Intel </a:t>
            </a:r>
            <a:r>
              <a:rPr lang="en-US" dirty="0" smtClean="0"/>
              <a:t>SHUFP (shuffle parallel scalars) SIMD instruction:</a:t>
            </a:r>
          </a:p>
          <a:p>
            <a:pPr>
              <a:buFontTx/>
              <a:buNone/>
            </a:pPr>
            <a:endParaRPr lang="en-US" sz="2000" b="1" dirty="0" smtClean="0">
              <a:latin typeface="Consolas" pitchFamily="49" charset="0"/>
            </a:endParaRPr>
          </a:p>
          <a:p>
            <a:pPr>
              <a:buFontTx/>
              <a:buNone/>
            </a:pPr>
            <a:r>
              <a:rPr lang="en-US" sz="2000" b="1" dirty="0" smtClean="0">
                <a:latin typeface="Consolas" pitchFamily="49" charset="0"/>
              </a:rPr>
              <a:t>		return = </a:t>
            </a:r>
            <a:r>
              <a:rPr lang="en-US" sz="2000" b="1" dirty="0" err="1" smtClean="0">
                <a:latin typeface="Consolas" pitchFamily="49" charset="0"/>
              </a:rPr>
              <a:t>shufps</a:t>
            </a:r>
            <a:r>
              <a:rPr lang="en-US" sz="2000" b="1" dirty="0" smtClean="0">
                <a:latin typeface="Consolas" pitchFamily="49" charset="0"/>
              </a:rPr>
              <a:t>(x1, x2, imm8 :: bitvector8)</a:t>
            </a:r>
            <a:endParaRPr lang="en-US" sz="2000" b="1" dirty="0">
              <a:latin typeface="Consolas" pitchFamily="49" charset="0"/>
            </a:endParaRPr>
          </a:p>
          <a:p>
            <a:pPr>
              <a:buFontTx/>
              <a:buNone/>
            </a:pPr>
            <a:endParaRPr lang="en-US" sz="2000" b="1" dirty="0" smtClean="0">
              <a:latin typeface="Consolas" pitchFamily="49" charset="0"/>
            </a:endParaRPr>
          </a:p>
          <a:p>
            <a:pPr>
              <a:buFontTx/>
              <a:buNone/>
            </a:pPr>
            <a:endParaRPr lang="en-US" sz="2000" b="1" dirty="0" smtClean="0">
              <a:latin typeface="Consolas" pitchFamily="49" charset="0"/>
            </a:endParaRPr>
          </a:p>
        </p:txBody>
      </p:sp>
      <p:sp>
        <p:nvSpPr>
          <p:cNvPr id="22533" name="Slide Number Placeholder 3"/>
          <p:cNvSpPr txBox="1">
            <a:spLocks noGrp="1"/>
          </p:cNvSpPr>
          <p:nvPr/>
        </p:nvSpPr>
        <p:spPr bwMode="auto">
          <a:xfrm>
            <a:off x="8229600" y="6400800"/>
            <a:ext cx="91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4F01141A-3097-4057-A92A-EC13C75971F6}" type="slidenum">
              <a:rPr lang="en-US" sz="1400">
                <a:solidFill>
                  <a:srgbClr val="000000"/>
                </a:solidFill>
                <a:latin typeface="Times New Roman" pitchFamily="18" charset="0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en-US" sz="1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200400" y="4724400"/>
            <a:ext cx="2971800" cy="5334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i="1">
              <a:solidFill>
                <a:srgbClr val="000000"/>
              </a:solidFill>
              <a:latin typeface="Lucida Sans" pitchFamily="34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029200" y="3429000"/>
            <a:ext cx="2971800" cy="5334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i="1">
              <a:solidFill>
                <a:srgbClr val="000000"/>
              </a:solidFill>
              <a:latin typeface="Lucida Sans" pitchFamily="34" charset="0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295400" y="3429000"/>
            <a:ext cx="2971800" cy="5334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i="1">
              <a:solidFill>
                <a:srgbClr val="000000"/>
              </a:solidFill>
              <a:latin typeface="Lucida Sans" pitchFamily="34" charset="0"/>
              <a:cs typeface="Arial" charset="0"/>
            </a:endParaRPr>
          </a:p>
        </p:txBody>
      </p:sp>
      <p:cxnSp>
        <p:nvCxnSpPr>
          <p:cNvPr id="22537" name="Straight Connector 8"/>
          <p:cNvCxnSpPr>
            <a:cxnSpLocks noChangeShapeType="1"/>
          </p:cNvCxnSpPr>
          <p:nvPr/>
        </p:nvCxnSpPr>
        <p:spPr bwMode="auto">
          <a:xfrm rot="5400000">
            <a:off x="1714501" y="3695700"/>
            <a:ext cx="531812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38" name="Straight Connector 11"/>
          <p:cNvCxnSpPr>
            <a:cxnSpLocks noChangeShapeType="1"/>
          </p:cNvCxnSpPr>
          <p:nvPr/>
        </p:nvCxnSpPr>
        <p:spPr bwMode="auto">
          <a:xfrm rot="5400000">
            <a:off x="2478087" y="3694113"/>
            <a:ext cx="531813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07" name="Straight Connector 12"/>
          <p:cNvCxnSpPr>
            <a:cxnSpLocks noChangeShapeType="1"/>
          </p:cNvCxnSpPr>
          <p:nvPr/>
        </p:nvCxnSpPr>
        <p:spPr bwMode="auto">
          <a:xfrm rot="5400000">
            <a:off x="3238500" y="3694113"/>
            <a:ext cx="531813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22540" name="Straight Connector 13"/>
          <p:cNvCxnSpPr>
            <a:cxnSpLocks noChangeShapeType="1"/>
          </p:cNvCxnSpPr>
          <p:nvPr/>
        </p:nvCxnSpPr>
        <p:spPr bwMode="auto">
          <a:xfrm rot="5400000">
            <a:off x="3651251" y="4991100"/>
            <a:ext cx="531812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41" name="Straight Connector 14"/>
          <p:cNvCxnSpPr>
            <a:cxnSpLocks noChangeShapeType="1"/>
          </p:cNvCxnSpPr>
          <p:nvPr/>
        </p:nvCxnSpPr>
        <p:spPr bwMode="auto">
          <a:xfrm rot="5400000">
            <a:off x="4425950" y="4989513"/>
            <a:ext cx="531813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42" name="Straight Connector 15"/>
          <p:cNvCxnSpPr>
            <a:cxnSpLocks noChangeShapeType="1"/>
          </p:cNvCxnSpPr>
          <p:nvPr/>
        </p:nvCxnSpPr>
        <p:spPr bwMode="auto">
          <a:xfrm rot="5400000">
            <a:off x="5143500" y="4989513"/>
            <a:ext cx="531813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43" name="Straight Connector 16"/>
          <p:cNvCxnSpPr>
            <a:cxnSpLocks noChangeShapeType="1"/>
          </p:cNvCxnSpPr>
          <p:nvPr/>
        </p:nvCxnSpPr>
        <p:spPr bwMode="auto">
          <a:xfrm rot="5400000">
            <a:off x="5524501" y="3695700"/>
            <a:ext cx="531812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44" name="Straight Connector 17"/>
          <p:cNvCxnSpPr>
            <a:cxnSpLocks noChangeShapeType="1"/>
          </p:cNvCxnSpPr>
          <p:nvPr/>
        </p:nvCxnSpPr>
        <p:spPr bwMode="auto">
          <a:xfrm rot="5400000">
            <a:off x="6288087" y="3694113"/>
            <a:ext cx="531813" cy="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45" name="Straight Connector 18"/>
          <p:cNvCxnSpPr>
            <a:cxnSpLocks noChangeShapeType="1"/>
          </p:cNvCxnSpPr>
          <p:nvPr/>
        </p:nvCxnSpPr>
        <p:spPr bwMode="auto">
          <a:xfrm rot="5400000">
            <a:off x="7048500" y="3694113"/>
            <a:ext cx="531813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546" name="TextBox 19"/>
          <p:cNvSpPr txBox="1">
            <a:spLocks noChangeArrowheads="1"/>
          </p:cNvSpPr>
          <p:nvPr/>
        </p:nvSpPr>
        <p:spPr bwMode="auto">
          <a:xfrm>
            <a:off x="762000" y="3429000"/>
            <a:ext cx="523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Consolas" pitchFamily="49" charset="0"/>
              </a:rPr>
              <a:t>x1</a:t>
            </a:r>
          </a:p>
        </p:txBody>
      </p:sp>
      <p:sp>
        <p:nvSpPr>
          <p:cNvPr id="22547" name="TextBox 20"/>
          <p:cNvSpPr txBox="1">
            <a:spLocks noChangeArrowheads="1"/>
          </p:cNvSpPr>
          <p:nvPr/>
        </p:nvSpPr>
        <p:spPr bwMode="auto">
          <a:xfrm>
            <a:off x="4429125" y="3429000"/>
            <a:ext cx="5238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000000"/>
                </a:solidFill>
                <a:latin typeface="Consolas" pitchFamily="49" charset="0"/>
              </a:rPr>
              <a:t>x2</a:t>
            </a:r>
          </a:p>
        </p:txBody>
      </p:sp>
      <p:sp>
        <p:nvSpPr>
          <p:cNvPr id="22548" name="TextBox 21"/>
          <p:cNvSpPr txBox="1">
            <a:spLocks noChangeArrowheads="1"/>
          </p:cNvSpPr>
          <p:nvPr/>
        </p:nvSpPr>
        <p:spPr bwMode="auto">
          <a:xfrm>
            <a:off x="3048000" y="5181600"/>
            <a:ext cx="12049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Consolas" pitchFamily="49" charset="0"/>
              </a:rPr>
              <a:t>return</a:t>
            </a:r>
          </a:p>
        </p:txBody>
      </p:sp>
      <p:cxnSp>
        <p:nvCxnSpPr>
          <p:cNvPr id="22549" name="Straight Connector 20"/>
          <p:cNvCxnSpPr>
            <a:cxnSpLocks noChangeShapeType="1"/>
          </p:cNvCxnSpPr>
          <p:nvPr/>
        </p:nvCxnSpPr>
        <p:spPr bwMode="auto">
          <a:xfrm>
            <a:off x="1295400" y="3962400"/>
            <a:ext cx="2057400" cy="757238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50" name="Straight Connector 22"/>
          <p:cNvCxnSpPr>
            <a:cxnSpLocks noChangeShapeType="1"/>
          </p:cNvCxnSpPr>
          <p:nvPr/>
        </p:nvCxnSpPr>
        <p:spPr bwMode="auto">
          <a:xfrm flipH="1">
            <a:off x="3505200" y="3962400"/>
            <a:ext cx="762001" cy="763587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51" name="Straight Connector 24"/>
          <p:cNvCxnSpPr>
            <a:cxnSpLocks noChangeShapeType="1"/>
          </p:cNvCxnSpPr>
          <p:nvPr/>
        </p:nvCxnSpPr>
        <p:spPr bwMode="auto">
          <a:xfrm flipH="1">
            <a:off x="4953000" y="3962400"/>
            <a:ext cx="76200" cy="757238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52" name="Straight Connector 26"/>
          <p:cNvCxnSpPr>
            <a:cxnSpLocks noChangeShapeType="1"/>
          </p:cNvCxnSpPr>
          <p:nvPr/>
        </p:nvCxnSpPr>
        <p:spPr bwMode="auto">
          <a:xfrm flipH="1">
            <a:off x="6019800" y="3962400"/>
            <a:ext cx="1981200" cy="762000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5BF631C-FFE1-46D3-92B2-236C4EB01551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24</a:t>
            </a:fld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6" name="Straight Connector 22"/>
          <p:cNvCxnSpPr>
            <a:cxnSpLocks noChangeShapeType="1"/>
          </p:cNvCxnSpPr>
          <p:nvPr/>
        </p:nvCxnSpPr>
        <p:spPr bwMode="auto">
          <a:xfrm>
            <a:off x="4267200" y="3962400"/>
            <a:ext cx="209550" cy="757238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Straight Connector 22"/>
          <p:cNvCxnSpPr>
            <a:cxnSpLocks noChangeShapeType="1"/>
          </p:cNvCxnSpPr>
          <p:nvPr/>
        </p:nvCxnSpPr>
        <p:spPr bwMode="auto">
          <a:xfrm>
            <a:off x="1295400" y="3962400"/>
            <a:ext cx="2971800" cy="763587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Straight Connector 26"/>
          <p:cNvCxnSpPr>
            <a:cxnSpLocks noChangeShapeType="1"/>
          </p:cNvCxnSpPr>
          <p:nvPr/>
        </p:nvCxnSpPr>
        <p:spPr bwMode="auto">
          <a:xfrm>
            <a:off x="5029200" y="3962400"/>
            <a:ext cx="609600" cy="763587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Straight Connector 26"/>
          <p:cNvCxnSpPr>
            <a:cxnSpLocks noChangeShapeType="1"/>
          </p:cNvCxnSpPr>
          <p:nvPr/>
        </p:nvCxnSpPr>
        <p:spPr bwMode="auto">
          <a:xfrm flipH="1">
            <a:off x="5257800" y="3962400"/>
            <a:ext cx="2743200" cy="757238"/>
          </a:xfrm>
          <a:prstGeom prst="line">
            <a:avLst/>
          </a:prstGeom>
          <a:noFill/>
          <a:ln w="9525" algn="ctr">
            <a:solidFill>
              <a:schemeClr val="tx1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TextBox 7"/>
          <p:cNvSpPr txBox="1"/>
          <p:nvPr/>
        </p:nvSpPr>
        <p:spPr>
          <a:xfrm>
            <a:off x="457200" y="4491335"/>
            <a:ext cx="1713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imm8[0:1]</a:t>
            </a:r>
            <a:endParaRPr lang="en-US" sz="2400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cxnSp>
        <p:nvCxnSpPr>
          <p:cNvPr id="10" name="Straight Arrow Connector 9"/>
          <p:cNvCxnSpPr>
            <a:stCxn id="8" idx="3"/>
          </p:cNvCxnSpPr>
          <p:nvPr/>
        </p:nvCxnSpPr>
        <p:spPr bwMode="auto">
          <a:xfrm flipV="1">
            <a:off x="2171131" y="4491335"/>
            <a:ext cx="572068" cy="230833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0632040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High-level insight of the algorithm designer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𝑀</m:t>
                    </m:r>
                  </m:oMath>
                </a14:m>
                <a:r>
                  <a:rPr lang="en-US" dirty="0" smtClean="0"/>
                  <a:t> transposed in two shuffle phases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400050" lvl="1" indent="0">
                  <a:buNone/>
                </a:pPr>
                <a:r>
                  <a:rPr lang="en-US" b="1" dirty="0" smtClean="0"/>
                  <a:t>Phase 1</a:t>
                </a:r>
                <a:r>
                  <a:rPr lang="en-US" dirty="0" smtClean="0"/>
                  <a:t>: shuffle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𝑀</m:t>
                    </m:r>
                  </m:oMath>
                </a14:m>
                <a:r>
                  <a:rPr lang="en-US" dirty="0" smtClean="0"/>
                  <a:t> into an intermediate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𝑆</m:t>
                    </m:r>
                  </m:oMath>
                </a14:m>
                <a:r>
                  <a:rPr lang="en-US" dirty="0" smtClean="0"/>
                  <a:t> with some number of </a:t>
                </a:r>
                <a:r>
                  <a:rPr lang="en-US" dirty="0" err="1" smtClean="0">
                    <a:latin typeface="Consolas" pitchFamily="49" charset="0"/>
                    <a:cs typeface="Consolas" pitchFamily="49" charset="0"/>
                  </a:rPr>
                  <a:t>shufps</a:t>
                </a:r>
                <a:r>
                  <a:rPr lang="en-US" dirty="0" smtClean="0"/>
                  <a:t> instructions</a:t>
                </a:r>
              </a:p>
              <a:p>
                <a:pPr marL="400050" lvl="1" indent="0">
                  <a:buNone/>
                </a:pPr>
                <a:endParaRPr lang="en-US" dirty="0" smtClean="0"/>
              </a:p>
              <a:p>
                <a:pPr marL="400050" lvl="1" indent="0">
                  <a:buNone/>
                </a:pPr>
                <a:r>
                  <a:rPr lang="en-US" b="1" dirty="0" smtClean="0"/>
                  <a:t>Phase 2</a:t>
                </a:r>
                <a:r>
                  <a:rPr lang="en-US" dirty="0" smtClean="0"/>
                  <a:t>: shuffle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𝑆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into an </a:t>
                </a:r>
                <a:r>
                  <a:rPr lang="en-US" dirty="0" smtClean="0"/>
                  <a:t>result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𝑇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/>
                  <a:t>with some number of </a:t>
                </a:r>
                <a:r>
                  <a:rPr lang="en-US" dirty="0" err="1">
                    <a:latin typeface="Consolas" pitchFamily="49" charset="0"/>
                    <a:cs typeface="Consolas" pitchFamily="49" charset="0"/>
                  </a:rPr>
                  <a:t>shufps</a:t>
                </a:r>
                <a:r>
                  <a:rPr lang="en-US" dirty="0"/>
                  <a:t> </a:t>
                </a:r>
                <a:r>
                  <a:rPr lang="en-US" dirty="0" smtClean="0"/>
                  <a:t>instructions</a:t>
                </a:r>
                <a:endParaRPr lang="en-US" dirty="0"/>
              </a:p>
              <a:p>
                <a:pPr marL="400050" lvl="1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Synthesis with partial programs helps one to complete their insight.  Or prove it wrong.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467" t="-1290" r="-1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5BF631C-FFE1-46D3-92B2-236C4EB01551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25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44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458200" cy="1143000"/>
          </a:xfrm>
        </p:spPr>
        <p:txBody>
          <a:bodyPr/>
          <a:lstStyle/>
          <a:p>
            <a:r>
              <a:rPr lang="en-US" smtClean="0"/>
              <a:t>The SIMD matrix transpose, sketched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686800" cy="5029200"/>
          </a:xfrm>
        </p:spPr>
        <p:txBody>
          <a:bodyPr/>
          <a:lstStyle/>
          <a:p>
            <a:pPr>
              <a:buFontTx/>
              <a:buNone/>
            </a:pPr>
            <a:r>
              <a:rPr lang="en-US" sz="2000" b="1" dirty="0" err="1" smtClean="0">
                <a:solidFill>
                  <a:srgbClr val="700015"/>
                </a:solidFill>
                <a:latin typeface="Consolas" pitchFamily="49" charset="0"/>
              </a:rPr>
              <a:t>int</a:t>
            </a:r>
            <a:r>
              <a:rPr lang="en-US" sz="2000" b="1" dirty="0" smtClean="0">
                <a:latin typeface="Consolas" pitchFamily="49" charset="0"/>
              </a:rPr>
              <a:t>[16] </a:t>
            </a:r>
            <a:r>
              <a:rPr lang="en-US" sz="2000" b="1" dirty="0" err="1" smtClean="0">
                <a:latin typeface="Consolas" pitchFamily="49" charset="0"/>
              </a:rPr>
              <a:t>trans_sse</a:t>
            </a:r>
            <a:r>
              <a:rPr lang="en-US" sz="2000" b="1" dirty="0" smtClean="0">
                <a:latin typeface="Consolas" pitchFamily="49" charset="0"/>
              </a:rPr>
              <a:t>(</a:t>
            </a:r>
            <a:r>
              <a:rPr lang="en-US" sz="2000" b="1" dirty="0" err="1" smtClean="0">
                <a:solidFill>
                  <a:srgbClr val="700015"/>
                </a:solidFill>
                <a:latin typeface="Consolas" pitchFamily="49" charset="0"/>
              </a:rPr>
              <a:t>int</a:t>
            </a:r>
            <a:r>
              <a:rPr lang="en-US" sz="2000" b="1" dirty="0" smtClean="0">
                <a:latin typeface="Consolas" pitchFamily="49" charset="0"/>
              </a:rPr>
              <a:t>[16] M) </a:t>
            </a:r>
            <a:r>
              <a:rPr lang="en-US" sz="2000" b="1" dirty="0" smtClean="0">
                <a:solidFill>
                  <a:srgbClr val="700015"/>
                </a:solidFill>
                <a:latin typeface="Consolas" pitchFamily="49" charset="0"/>
              </a:rPr>
              <a:t>implements</a:t>
            </a:r>
            <a:r>
              <a:rPr lang="en-US" sz="2000" b="1" dirty="0" smtClean="0">
                <a:latin typeface="Consolas" pitchFamily="49" charset="0"/>
              </a:rPr>
              <a:t> trans {</a:t>
            </a:r>
          </a:p>
          <a:p>
            <a:pPr>
              <a:buFontTx/>
              <a:buNone/>
            </a:pPr>
            <a:r>
              <a:rPr lang="en-US" sz="2000" b="1" dirty="0" smtClean="0">
                <a:latin typeface="Consolas" pitchFamily="49" charset="0"/>
              </a:rPr>
              <a:t>  </a:t>
            </a:r>
            <a:r>
              <a:rPr lang="en-US" sz="2000" b="1" dirty="0" err="1" smtClean="0">
                <a:solidFill>
                  <a:srgbClr val="700015"/>
                </a:solidFill>
                <a:latin typeface="Consolas" pitchFamily="49" charset="0"/>
              </a:rPr>
              <a:t>int</a:t>
            </a:r>
            <a:r>
              <a:rPr lang="en-US" sz="2000" b="1" dirty="0" smtClean="0">
                <a:latin typeface="Consolas" pitchFamily="49" charset="0"/>
              </a:rPr>
              <a:t>[16] S = 0, T = 0;</a:t>
            </a:r>
          </a:p>
          <a:p>
            <a:pPr>
              <a:buFontTx/>
              <a:buNone/>
            </a:pPr>
            <a:endParaRPr lang="en-US" sz="2000" b="1" dirty="0" smtClean="0">
              <a:latin typeface="Consolas" pitchFamily="49" charset="0"/>
            </a:endParaRPr>
          </a:p>
          <a:p>
            <a:pPr>
              <a:buFontTx/>
              <a:buNone/>
            </a:pPr>
            <a:r>
              <a:rPr lang="en-US" sz="2000" b="1" dirty="0" smtClean="0">
                <a:latin typeface="Consolas" pitchFamily="49" charset="0"/>
              </a:rPr>
              <a:t>  S[</a:t>
            </a:r>
            <a:r>
              <a:rPr lang="en-US" sz="2000" b="1" dirty="0" smtClean="0">
                <a:solidFill>
                  <a:srgbClr val="700015"/>
                </a:solidFill>
                <a:latin typeface="Consolas" pitchFamily="49" charset="0"/>
              </a:rPr>
              <a:t>??</a:t>
            </a:r>
            <a:r>
              <a:rPr lang="en-US" sz="2000" b="1" dirty="0" smtClean="0">
                <a:latin typeface="Consolas" pitchFamily="49" charset="0"/>
              </a:rPr>
              <a:t>::4] = </a:t>
            </a:r>
            <a:r>
              <a:rPr lang="en-US" sz="2000" b="1" dirty="0" err="1" smtClean="0">
                <a:latin typeface="Consolas" pitchFamily="49" charset="0"/>
              </a:rPr>
              <a:t>shufps</a:t>
            </a:r>
            <a:r>
              <a:rPr lang="en-US" sz="2000" b="1" dirty="0" smtClean="0">
                <a:latin typeface="Consolas" pitchFamily="49" charset="0"/>
              </a:rPr>
              <a:t>(M[</a:t>
            </a:r>
            <a:r>
              <a:rPr lang="en-US" sz="2000" b="1" dirty="0" smtClean="0">
                <a:solidFill>
                  <a:srgbClr val="700015"/>
                </a:solidFill>
                <a:latin typeface="Consolas" pitchFamily="49" charset="0"/>
              </a:rPr>
              <a:t>??</a:t>
            </a:r>
            <a:r>
              <a:rPr lang="en-US" sz="2000" b="1" dirty="0" smtClean="0">
                <a:latin typeface="Consolas" pitchFamily="49" charset="0"/>
              </a:rPr>
              <a:t>::4], M[</a:t>
            </a:r>
            <a:r>
              <a:rPr lang="en-US" sz="2000" b="1" dirty="0" smtClean="0">
                <a:solidFill>
                  <a:srgbClr val="700015"/>
                </a:solidFill>
                <a:latin typeface="Consolas" pitchFamily="49" charset="0"/>
              </a:rPr>
              <a:t>??</a:t>
            </a:r>
            <a:r>
              <a:rPr lang="en-US" sz="2000" b="1" dirty="0" smtClean="0">
                <a:latin typeface="Consolas" pitchFamily="49" charset="0"/>
              </a:rPr>
              <a:t>::4], </a:t>
            </a:r>
            <a:r>
              <a:rPr lang="en-US" sz="2000" b="1" dirty="0" smtClean="0">
                <a:solidFill>
                  <a:srgbClr val="700015"/>
                </a:solidFill>
                <a:latin typeface="Consolas" pitchFamily="49" charset="0"/>
              </a:rPr>
              <a:t>??</a:t>
            </a:r>
            <a:r>
              <a:rPr lang="en-US" sz="2000" b="1" dirty="0" smtClean="0">
                <a:latin typeface="Consolas" pitchFamily="49" charset="0"/>
              </a:rPr>
              <a:t>);</a:t>
            </a:r>
          </a:p>
          <a:p>
            <a:pPr>
              <a:buFontTx/>
              <a:buNone/>
            </a:pPr>
            <a:r>
              <a:rPr lang="en-US" sz="2000" b="1" dirty="0" smtClean="0">
                <a:latin typeface="Consolas" pitchFamily="49" charset="0"/>
              </a:rPr>
              <a:t>  S[</a:t>
            </a:r>
            <a:r>
              <a:rPr lang="en-US" sz="2000" b="1" dirty="0" smtClean="0">
                <a:solidFill>
                  <a:srgbClr val="700015"/>
                </a:solidFill>
                <a:latin typeface="Consolas" pitchFamily="49" charset="0"/>
              </a:rPr>
              <a:t>??</a:t>
            </a:r>
            <a:r>
              <a:rPr lang="en-US" sz="2000" b="1" dirty="0" smtClean="0">
                <a:latin typeface="Consolas" pitchFamily="49" charset="0"/>
              </a:rPr>
              <a:t>::4] = </a:t>
            </a:r>
            <a:r>
              <a:rPr lang="en-US" sz="2000" b="1" dirty="0" err="1" smtClean="0">
                <a:latin typeface="Consolas" pitchFamily="49" charset="0"/>
              </a:rPr>
              <a:t>shufps</a:t>
            </a:r>
            <a:r>
              <a:rPr lang="en-US" sz="2000" b="1" dirty="0" smtClean="0">
                <a:latin typeface="Consolas" pitchFamily="49" charset="0"/>
              </a:rPr>
              <a:t>(M[</a:t>
            </a:r>
            <a:r>
              <a:rPr lang="en-US" sz="2000" b="1" dirty="0" smtClean="0">
                <a:solidFill>
                  <a:srgbClr val="700015"/>
                </a:solidFill>
                <a:latin typeface="Consolas" pitchFamily="49" charset="0"/>
              </a:rPr>
              <a:t>??</a:t>
            </a:r>
            <a:r>
              <a:rPr lang="en-US" sz="2000" b="1" dirty="0" smtClean="0">
                <a:latin typeface="Consolas" pitchFamily="49" charset="0"/>
              </a:rPr>
              <a:t>::4], M[</a:t>
            </a:r>
            <a:r>
              <a:rPr lang="en-US" sz="2000" b="1" dirty="0" smtClean="0">
                <a:solidFill>
                  <a:srgbClr val="700015"/>
                </a:solidFill>
                <a:latin typeface="Consolas" pitchFamily="49" charset="0"/>
              </a:rPr>
              <a:t>??</a:t>
            </a:r>
            <a:r>
              <a:rPr lang="en-US" sz="2000" b="1" dirty="0" smtClean="0">
                <a:latin typeface="Consolas" pitchFamily="49" charset="0"/>
              </a:rPr>
              <a:t>::4], </a:t>
            </a:r>
            <a:r>
              <a:rPr lang="en-US" sz="2000" b="1" dirty="0" smtClean="0">
                <a:solidFill>
                  <a:srgbClr val="700015"/>
                </a:solidFill>
                <a:latin typeface="Consolas" pitchFamily="49" charset="0"/>
              </a:rPr>
              <a:t>??</a:t>
            </a:r>
            <a:r>
              <a:rPr lang="en-US" sz="2000" b="1" dirty="0" smtClean="0">
                <a:latin typeface="Consolas" pitchFamily="49" charset="0"/>
              </a:rPr>
              <a:t>);</a:t>
            </a:r>
          </a:p>
          <a:p>
            <a:pPr>
              <a:buFontTx/>
              <a:buNone/>
            </a:pPr>
            <a:r>
              <a:rPr lang="en-US" sz="2000" b="1" dirty="0" smtClean="0">
                <a:latin typeface="Consolas" pitchFamily="49" charset="0"/>
              </a:rPr>
              <a:t>  … </a:t>
            </a:r>
          </a:p>
          <a:p>
            <a:pPr>
              <a:buFontTx/>
              <a:buNone/>
            </a:pPr>
            <a:r>
              <a:rPr lang="en-US" sz="2000" b="1" dirty="0" smtClean="0">
                <a:latin typeface="Consolas" pitchFamily="49" charset="0"/>
              </a:rPr>
              <a:t>  S</a:t>
            </a:r>
            <a:r>
              <a:rPr lang="en-US" sz="2000" b="1" dirty="0">
                <a:latin typeface="Consolas" pitchFamily="49" charset="0"/>
              </a:rPr>
              <a:t>[</a:t>
            </a:r>
            <a:r>
              <a:rPr lang="en-US" sz="2000" b="1" dirty="0">
                <a:solidFill>
                  <a:srgbClr val="700015"/>
                </a:solidFill>
                <a:latin typeface="Consolas" pitchFamily="49" charset="0"/>
              </a:rPr>
              <a:t>??</a:t>
            </a:r>
            <a:r>
              <a:rPr lang="en-US" sz="2000" b="1" dirty="0">
                <a:latin typeface="Consolas" pitchFamily="49" charset="0"/>
              </a:rPr>
              <a:t>::4] = </a:t>
            </a:r>
            <a:r>
              <a:rPr lang="en-US" sz="2000" b="1" dirty="0" err="1">
                <a:latin typeface="Consolas" pitchFamily="49" charset="0"/>
              </a:rPr>
              <a:t>shufps</a:t>
            </a:r>
            <a:r>
              <a:rPr lang="en-US" sz="2000" b="1" dirty="0">
                <a:latin typeface="Consolas" pitchFamily="49" charset="0"/>
              </a:rPr>
              <a:t>(M[</a:t>
            </a:r>
            <a:r>
              <a:rPr lang="en-US" sz="2000" b="1" dirty="0">
                <a:solidFill>
                  <a:srgbClr val="700015"/>
                </a:solidFill>
                <a:latin typeface="Consolas" pitchFamily="49" charset="0"/>
              </a:rPr>
              <a:t>??</a:t>
            </a:r>
            <a:r>
              <a:rPr lang="en-US" sz="2000" b="1" dirty="0">
                <a:latin typeface="Consolas" pitchFamily="49" charset="0"/>
              </a:rPr>
              <a:t>::4], M[</a:t>
            </a:r>
            <a:r>
              <a:rPr lang="en-US" sz="2000" b="1" dirty="0">
                <a:solidFill>
                  <a:srgbClr val="700015"/>
                </a:solidFill>
                <a:latin typeface="Consolas" pitchFamily="49" charset="0"/>
              </a:rPr>
              <a:t>??</a:t>
            </a:r>
            <a:r>
              <a:rPr lang="en-US" sz="2000" b="1" dirty="0">
                <a:latin typeface="Consolas" pitchFamily="49" charset="0"/>
              </a:rPr>
              <a:t>::4], </a:t>
            </a:r>
            <a:r>
              <a:rPr lang="en-US" sz="2000" b="1" dirty="0" smtClean="0">
                <a:solidFill>
                  <a:srgbClr val="700015"/>
                </a:solidFill>
                <a:latin typeface="Consolas" pitchFamily="49" charset="0"/>
              </a:rPr>
              <a:t>??</a:t>
            </a:r>
            <a:r>
              <a:rPr lang="en-US" sz="2000" b="1" dirty="0" smtClean="0">
                <a:latin typeface="Consolas" pitchFamily="49" charset="0"/>
              </a:rPr>
              <a:t>);</a:t>
            </a:r>
          </a:p>
          <a:p>
            <a:pPr>
              <a:buFontTx/>
              <a:buNone/>
            </a:pPr>
            <a:endParaRPr lang="en-US" sz="2000" b="1" dirty="0" smtClean="0">
              <a:latin typeface="Consolas" pitchFamily="49" charset="0"/>
            </a:endParaRPr>
          </a:p>
          <a:p>
            <a:pPr>
              <a:buFontTx/>
              <a:buNone/>
            </a:pPr>
            <a:r>
              <a:rPr lang="en-US" sz="2000" b="1" dirty="0" smtClean="0">
                <a:latin typeface="Consolas" pitchFamily="49" charset="0"/>
              </a:rPr>
              <a:t>  T[</a:t>
            </a:r>
            <a:r>
              <a:rPr lang="en-US" sz="2000" b="1" dirty="0" smtClean="0">
                <a:solidFill>
                  <a:srgbClr val="700015"/>
                </a:solidFill>
                <a:latin typeface="Consolas" pitchFamily="49" charset="0"/>
              </a:rPr>
              <a:t>??</a:t>
            </a:r>
            <a:r>
              <a:rPr lang="en-US" sz="2000" b="1" dirty="0" smtClean="0">
                <a:latin typeface="Consolas" pitchFamily="49" charset="0"/>
              </a:rPr>
              <a:t>::4] = </a:t>
            </a:r>
            <a:r>
              <a:rPr lang="en-US" sz="2000" b="1" dirty="0" err="1" smtClean="0">
                <a:latin typeface="Consolas" pitchFamily="49" charset="0"/>
              </a:rPr>
              <a:t>shufps</a:t>
            </a:r>
            <a:r>
              <a:rPr lang="en-US" sz="2000" b="1" dirty="0" smtClean="0">
                <a:latin typeface="Consolas" pitchFamily="49" charset="0"/>
              </a:rPr>
              <a:t>(S[</a:t>
            </a:r>
            <a:r>
              <a:rPr lang="en-US" sz="2000" b="1" dirty="0" smtClean="0">
                <a:solidFill>
                  <a:srgbClr val="700015"/>
                </a:solidFill>
                <a:latin typeface="Consolas" pitchFamily="49" charset="0"/>
              </a:rPr>
              <a:t>??</a:t>
            </a:r>
            <a:r>
              <a:rPr lang="en-US" sz="2000" b="1" dirty="0" smtClean="0">
                <a:latin typeface="Consolas" pitchFamily="49" charset="0"/>
              </a:rPr>
              <a:t>::4], S[</a:t>
            </a:r>
            <a:r>
              <a:rPr lang="en-US" sz="2000" b="1" dirty="0" smtClean="0">
                <a:solidFill>
                  <a:srgbClr val="700015"/>
                </a:solidFill>
                <a:latin typeface="Consolas" pitchFamily="49" charset="0"/>
              </a:rPr>
              <a:t>??</a:t>
            </a:r>
            <a:r>
              <a:rPr lang="en-US" sz="2000" b="1" dirty="0" smtClean="0">
                <a:latin typeface="Consolas" pitchFamily="49" charset="0"/>
              </a:rPr>
              <a:t>::4], </a:t>
            </a:r>
            <a:r>
              <a:rPr lang="en-US" sz="2000" b="1" dirty="0" smtClean="0">
                <a:solidFill>
                  <a:srgbClr val="700015"/>
                </a:solidFill>
                <a:latin typeface="Consolas" pitchFamily="49" charset="0"/>
              </a:rPr>
              <a:t>??</a:t>
            </a:r>
            <a:r>
              <a:rPr lang="en-US" sz="2000" b="1" dirty="0" smtClean="0">
                <a:latin typeface="Consolas" pitchFamily="49" charset="0"/>
              </a:rPr>
              <a:t>);</a:t>
            </a:r>
          </a:p>
          <a:p>
            <a:pPr>
              <a:buNone/>
            </a:pPr>
            <a:r>
              <a:rPr lang="en-US" sz="2000" b="1" dirty="0" smtClean="0">
                <a:latin typeface="Consolas" pitchFamily="49" charset="0"/>
              </a:rPr>
              <a:t>  T</a:t>
            </a:r>
            <a:r>
              <a:rPr lang="en-US" sz="2000" b="1" dirty="0">
                <a:latin typeface="Consolas" pitchFamily="49" charset="0"/>
              </a:rPr>
              <a:t>[</a:t>
            </a:r>
            <a:r>
              <a:rPr lang="en-US" sz="2000" b="1" dirty="0">
                <a:solidFill>
                  <a:srgbClr val="700015"/>
                </a:solidFill>
                <a:latin typeface="Consolas" pitchFamily="49" charset="0"/>
              </a:rPr>
              <a:t>??</a:t>
            </a:r>
            <a:r>
              <a:rPr lang="en-US" sz="2000" b="1" dirty="0">
                <a:latin typeface="Consolas" pitchFamily="49" charset="0"/>
              </a:rPr>
              <a:t>::4] = </a:t>
            </a:r>
            <a:r>
              <a:rPr lang="en-US" sz="2000" b="1" dirty="0" err="1">
                <a:latin typeface="Consolas" pitchFamily="49" charset="0"/>
              </a:rPr>
              <a:t>shufps</a:t>
            </a:r>
            <a:r>
              <a:rPr lang="en-US" sz="2000" b="1" dirty="0">
                <a:latin typeface="Consolas" pitchFamily="49" charset="0"/>
              </a:rPr>
              <a:t>(S[</a:t>
            </a:r>
            <a:r>
              <a:rPr lang="en-US" sz="2000" b="1" dirty="0">
                <a:solidFill>
                  <a:srgbClr val="700015"/>
                </a:solidFill>
                <a:latin typeface="Consolas" pitchFamily="49" charset="0"/>
              </a:rPr>
              <a:t>??</a:t>
            </a:r>
            <a:r>
              <a:rPr lang="en-US" sz="2000" b="1" dirty="0">
                <a:latin typeface="Consolas" pitchFamily="49" charset="0"/>
              </a:rPr>
              <a:t>::4], S[</a:t>
            </a:r>
            <a:r>
              <a:rPr lang="en-US" sz="2000" b="1" dirty="0">
                <a:solidFill>
                  <a:srgbClr val="700015"/>
                </a:solidFill>
                <a:latin typeface="Consolas" pitchFamily="49" charset="0"/>
              </a:rPr>
              <a:t>??</a:t>
            </a:r>
            <a:r>
              <a:rPr lang="en-US" sz="2000" b="1" dirty="0">
                <a:latin typeface="Consolas" pitchFamily="49" charset="0"/>
              </a:rPr>
              <a:t>::4], </a:t>
            </a:r>
            <a:r>
              <a:rPr lang="en-US" sz="2000" b="1" dirty="0" smtClean="0">
                <a:solidFill>
                  <a:srgbClr val="700015"/>
                </a:solidFill>
                <a:latin typeface="Consolas" pitchFamily="49" charset="0"/>
              </a:rPr>
              <a:t>??</a:t>
            </a:r>
            <a:r>
              <a:rPr lang="en-US" sz="2000" b="1" dirty="0" smtClean="0">
                <a:latin typeface="Consolas" pitchFamily="49" charset="0"/>
              </a:rPr>
              <a:t>);</a:t>
            </a:r>
          </a:p>
          <a:p>
            <a:pPr>
              <a:buNone/>
            </a:pPr>
            <a:r>
              <a:rPr lang="en-US" sz="2000" b="1" dirty="0">
                <a:latin typeface="Consolas" pitchFamily="49" charset="0"/>
              </a:rPr>
              <a:t> </a:t>
            </a:r>
            <a:r>
              <a:rPr lang="en-US" sz="2000" b="1" dirty="0" smtClean="0">
                <a:latin typeface="Consolas" pitchFamily="49" charset="0"/>
              </a:rPr>
              <a:t> …</a:t>
            </a:r>
            <a:endParaRPr lang="en-US" sz="2000" b="1" dirty="0">
              <a:latin typeface="Consolas" pitchFamily="49" charset="0"/>
            </a:endParaRPr>
          </a:p>
          <a:p>
            <a:pPr>
              <a:buNone/>
            </a:pPr>
            <a:r>
              <a:rPr lang="en-US" sz="2000" b="1" dirty="0" smtClean="0">
                <a:latin typeface="Consolas" pitchFamily="49" charset="0"/>
              </a:rPr>
              <a:t>  T</a:t>
            </a:r>
            <a:r>
              <a:rPr lang="en-US" sz="2000" b="1" dirty="0">
                <a:latin typeface="Consolas" pitchFamily="49" charset="0"/>
              </a:rPr>
              <a:t>[</a:t>
            </a:r>
            <a:r>
              <a:rPr lang="en-US" sz="2000" b="1" dirty="0">
                <a:solidFill>
                  <a:srgbClr val="700015"/>
                </a:solidFill>
                <a:latin typeface="Consolas" pitchFamily="49" charset="0"/>
              </a:rPr>
              <a:t>??</a:t>
            </a:r>
            <a:r>
              <a:rPr lang="en-US" sz="2000" b="1" dirty="0">
                <a:latin typeface="Consolas" pitchFamily="49" charset="0"/>
              </a:rPr>
              <a:t>::4] = </a:t>
            </a:r>
            <a:r>
              <a:rPr lang="en-US" sz="2000" b="1" dirty="0" err="1">
                <a:latin typeface="Consolas" pitchFamily="49" charset="0"/>
              </a:rPr>
              <a:t>shufps</a:t>
            </a:r>
            <a:r>
              <a:rPr lang="en-US" sz="2000" b="1" dirty="0">
                <a:latin typeface="Consolas" pitchFamily="49" charset="0"/>
              </a:rPr>
              <a:t>(S[</a:t>
            </a:r>
            <a:r>
              <a:rPr lang="en-US" sz="2000" b="1" dirty="0">
                <a:solidFill>
                  <a:srgbClr val="700015"/>
                </a:solidFill>
                <a:latin typeface="Consolas" pitchFamily="49" charset="0"/>
              </a:rPr>
              <a:t>??</a:t>
            </a:r>
            <a:r>
              <a:rPr lang="en-US" sz="2000" b="1" dirty="0">
                <a:latin typeface="Consolas" pitchFamily="49" charset="0"/>
              </a:rPr>
              <a:t>::4], S[</a:t>
            </a:r>
            <a:r>
              <a:rPr lang="en-US" sz="2000" b="1" dirty="0">
                <a:solidFill>
                  <a:srgbClr val="700015"/>
                </a:solidFill>
                <a:latin typeface="Consolas" pitchFamily="49" charset="0"/>
              </a:rPr>
              <a:t>??</a:t>
            </a:r>
            <a:r>
              <a:rPr lang="en-US" sz="2000" b="1" dirty="0">
                <a:latin typeface="Consolas" pitchFamily="49" charset="0"/>
              </a:rPr>
              <a:t>::4], </a:t>
            </a:r>
            <a:r>
              <a:rPr lang="en-US" sz="2000" b="1" dirty="0">
                <a:solidFill>
                  <a:srgbClr val="700015"/>
                </a:solidFill>
                <a:latin typeface="Consolas" pitchFamily="49" charset="0"/>
              </a:rPr>
              <a:t>??</a:t>
            </a:r>
            <a:r>
              <a:rPr lang="en-US" sz="2000" b="1" dirty="0">
                <a:latin typeface="Consolas" pitchFamily="49" charset="0"/>
              </a:rPr>
              <a:t>);</a:t>
            </a:r>
          </a:p>
          <a:p>
            <a:pPr>
              <a:buFontTx/>
              <a:buNone/>
            </a:pPr>
            <a:endParaRPr lang="en-US" sz="2000" b="1" dirty="0" smtClean="0">
              <a:latin typeface="Consolas" pitchFamily="49" charset="0"/>
            </a:endParaRPr>
          </a:p>
          <a:p>
            <a:pPr>
              <a:buFontTx/>
              <a:buNone/>
            </a:pPr>
            <a:r>
              <a:rPr lang="en-US" sz="2000" b="1" dirty="0" smtClean="0">
                <a:latin typeface="Consolas" pitchFamily="49" charset="0"/>
              </a:rPr>
              <a:t>  </a:t>
            </a:r>
            <a:r>
              <a:rPr lang="en-US" sz="2000" b="1" dirty="0" smtClean="0">
                <a:solidFill>
                  <a:srgbClr val="700015"/>
                </a:solidFill>
                <a:latin typeface="Consolas" pitchFamily="49" charset="0"/>
              </a:rPr>
              <a:t>return</a:t>
            </a:r>
            <a:r>
              <a:rPr lang="en-US" sz="2000" b="1" dirty="0" smtClean="0">
                <a:latin typeface="Consolas" pitchFamily="49" charset="0"/>
              </a:rPr>
              <a:t> T;</a:t>
            </a:r>
          </a:p>
          <a:p>
            <a:pPr>
              <a:buFontTx/>
              <a:buNone/>
            </a:pPr>
            <a:r>
              <a:rPr lang="en-US" sz="2000" b="1" dirty="0" smtClean="0">
                <a:latin typeface="Consolas" pitchFamily="49" charset="0"/>
              </a:rPr>
              <a:t>}</a:t>
            </a:r>
          </a:p>
        </p:txBody>
      </p:sp>
      <p:sp>
        <p:nvSpPr>
          <p:cNvPr id="23557" name="Slide Number Placeholder 3"/>
          <p:cNvSpPr txBox="1">
            <a:spLocks noGrp="1"/>
          </p:cNvSpPr>
          <p:nvPr/>
        </p:nvSpPr>
        <p:spPr bwMode="auto">
          <a:xfrm>
            <a:off x="8229600" y="6400800"/>
            <a:ext cx="91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F9BC1991-4FD3-4911-B6D0-F3316C6E0A76}" type="slidenum">
              <a:rPr lang="en-US" sz="1400">
                <a:solidFill>
                  <a:srgbClr val="000000"/>
                </a:solidFill>
                <a:latin typeface="Times New Roman" pitchFamily="18" charset="0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n-US" sz="1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" name="Right Brace 3"/>
          <p:cNvSpPr/>
          <p:nvPr/>
        </p:nvSpPr>
        <p:spPr bwMode="auto">
          <a:xfrm>
            <a:off x="6858000" y="2590800"/>
            <a:ext cx="304800" cy="1295400"/>
          </a:xfrm>
          <a:prstGeom prst="rightBrace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Lucida Sans" pitchFamily="34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72156" y="2971800"/>
            <a:ext cx="1133644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70C0"/>
                </a:solidFill>
                <a:latin typeface="Candara" pitchFamily="34" charset="0"/>
                <a:cs typeface="Arial" charset="0"/>
              </a:rPr>
              <a:t>Phase 1</a:t>
            </a:r>
            <a:endParaRPr lang="en-US" sz="2400" dirty="0">
              <a:solidFill>
                <a:srgbClr val="0070C0"/>
              </a:solidFill>
              <a:latin typeface="Candara" pitchFamily="34" charset="0"/>
              <a:cs typeface="Arial" charset="0"/>
            </a:endParaRPr>
          </a:p>
        </p:txBody>
      </p:sp>
      <p:sp>
        <p:nvSpPr>
          <p:cNvPr id="10" name="Right Brace 9"/>
          <p:cNvSpPr/>
          <p:nvPr/>
        </p:nvSpPr>
        <p:spPr bwMode="auto">
          <a:xfrm>
            <a:off x="6858000" y="4419600"/>
            <a:ext cx="304800" cy="1295400"/>
          </a:xfrm>
          <a:prstGeom prst="rightBrace">
            <a:avLst/>
          </a:prstGeom>
          <a:noFill/>
          <a:ln w="190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Lucida Sans" pitchFamily="34" charset="0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72156" y="4800600"/>
            <a:ext cx="1168910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solidFill>
                  <a:srgbClr val="0070C0"/>
                </a:solidFill>
                <a:latin typeface="Candara" pitchFamily="34" charset="0"/>
                <a:cs typeface="Arial" charset="0"/>
              </a:rPr>
              <a:t>Phase 2</a:t>
            </a:r>
            <a:endParaRPr lang="en-US" sz="2400" dirty="0">
              <a:solidFill>
                <a:srgbClr val="0070C0"/>
              </a:solidFill>
              <a:latin typeface="Candara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7086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6" grpId="0" animBg="1"/>
      <p:bldP spid="10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458200" cy="1143000"/>
          </a:xfrm>
        </p:spPr>
        <p:txBody>
          <a:bodyPr/>
          <a:lstStyle/>
          <a:p>
            <a:r>
              <a:rPr lang="en-US" smtClean="0"/>
              <a:t>The SIMD matrix transpose, sketched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686800" cy="5029200"/>
          </a:xfrm>
        </p:spPr>
        <p:txBody>
          <a:bodyPr/>
          <a:lstStyle/>
          <a:p>
            <a:pPr>
              <a:buFontTx/>
              <a:buNone/>
            </a:pPr>
            <a:r>
              <a:rPr lang="en-US" sz="2000" b="1" dirty="0" err="1" smtClean="0">
                <a:solidFill>
                  <a:srgbClr val="700015"/>
                </a:solidFill>
                <a:latin typeface="Consolas" pitchFamily="49" charset="0"/>
              </a:rPr>
              <a:t>int</a:t>
            </a:r>
            <a:r>
              <a:rPr lang="en-US" sz="2000" b="1" dirty="0" smtClean="0">
                <a:latin typeface="Consolas" pitchFamily="49" charset="0"/>
              </a:rPr>
              <a:t>[16] </a:t>
            </a:r>
            <a:r>
              <a:rPr lang="en-US" sz="2000" b="1" dirty="0" err="1" smtClean="0">
                <a:latin typeface="Consolas" pitchFamily="49" charset="0"/>
              </a:rPr>
              <a:t>trans_sse</a:t>
            </a:r>
            <a:r>
              <a:rPr lang="en-US" sz="2000" b="1" dirty="0" smtClean="0">
                <a:latin typeface="Consolas" pitchFamily="49" charset="0"/>
              </a:rPr>
              <a:t>(</a:t>
            </a:r>
            <a:r>
              <a:rPr lang="en-US" sz="2000" b="1" dirty="0" err="1" smtClean="0">
                <a:solidFill>
                  <a:srgbClr val="700015"/>
                </a:solidFill>
                <a:latin typeface="Consolas" pitchFamily="49" charset="0"/>
              </a:rPr>
              <a:t>int</a:t>
            </a:r>
            <a:r>
              <a:rPr lang="en-US" sz="2000" b="1" dirty="0" smtClean="0">
                <a:latin typeface="Consolas" pitchFamily="49" charset="0"/>
              </a:rPr>
              <a:t>[16] M) </a:t>
            </a:r>
            <a:r>
              <a:rPr lang="en-US" sz="2000" b="1" dirty="0" smtClean="0">
                <a:solidFill>
                  <a:srgbClr val="700015"/>
                </a:solidFill>
                <a:latin typeface="Consolas" pitchFamily="49" charset="0"/>
              </a:rPr>
              <a:t>implements</a:t>
            </a:r>
            <a:r>
              <a:rPr lang="en-US" sz="2000" b="1" dirty="0" smtClean="0">
                <a:latin typeface="Consolas" pitchFamily="49" charset="0"/>
              </a:rPr>
              <a:t> trans {</a:t>
            </a:r>
          </a:p>
          <a:p>
            <a:pPr>
              <a:buFontTx/>
              <a:buNone/>
            </a:pPr>
            <a:r>
              <a:rPr lang="en-US" sz="2000" b="1" dirty="0" smtClean="0">
                <a:latin typeface="Consolas" pitchFamily="49" charset="0"/>
              </a:rPr>
              <a:t>  </a:t>
            </a:r>
            <a:r>
              <a:rPr lang="en-US" sz="2000" b="1" dirty="0" err="1" smtClean="0">
                <a:solidFill>
                  <a:srgbClr val="700015"/>
                </a:solidFill>
                <a:latin typeface="Consolas" pitchFamily="49" charset="0"/>
              </a:rPr>
              <a:t>int</a:t>
            </a:r>
            <a:r>
              <a:rPr lang="en-US" sz="2000" b="1" dirty="0" smtClean="0">
                <a:latin typeface="Consolas" pitchFamily="49" charset="0"/>
              </a:rPr>
              <a:t>[16] S = 0, T = 0;</a:t>
            </a:r>
          </a:p>
          <a:p>
            <a:pPr>
              <a:buFontTx/>
              <a:buNone/>
            </a:pPr>
            <a:r>
              <a:rPr lang="en-US" sz="2000" b="1" dirty="0" smtClean="0">
                <a:latin typeface="Consolas" pitchFamily="49" charset="0"/>
              </a:rPr>
              <a:t>  </a:t>
            </a:r>
            <a:r>
              <a:rPr lang="en-US" sz="2000" b="1" dirty="0" smtClean="0">
                <a:solidFill>
                  <a:srgbClr val="700015"/>
                </a:solidFill>
                <a:latin typeface="Consolas" pitchFamily="49" charset="0"/>
              </a:rPr>
              <a:t>repeat</a:t>
            </a:r>
            <a:r>
              <a:rPr lang="en-US" sz="2000" b="1" dirty="0" smtClean="0">
                <a:latin typeface="Consolas" pitchFamily="49" charset="0"/>
              </a:rPr>
              <a:t> (</a:t>
            </a:r>
            <a:r>
              <a:rPr lang="en-US" sz="2000" b="1" dirty="0" smtClean="0">
                <a:solidFill>
                  <a:srgbClr val="700015"/>
                </a:solidFill>
                <a:latin typeface="Consolas" pitchFamily="49" charset="0"/>
              </a:rPr>
              <a:t>??</a:t>
            </a:r>
            <a:r>
              <a:rPr lang="en-US" sz="2000" b="1" dirty="0" smtClean="0">
                <a:latin typeface="Consolas" pitchFamily="49" charset="0"/>
              </a:rPr>
              <a:t>) S[</a:t>
            </a:r>
            <a:r>
              <a:rPr lang="en-US" sz="2000" b="1" dirty="0" smtClean="0">
                <a:solidFill>
                  <a:srgbClr val="700015"/>
                </a:solidFill>
                <a:latin typeface="Consolas" pitchFamily="49" charset="0"/>
              </a:rPr>
              <a:t>??</a:t>
            </a:r>
            <a:r>
              <a:rPr lang="en-US" sz="2000" b="1" dirty="0" smtClean="0">
                <a:latin typeface="Consolas" pitchFamily="49" charset="0"/>
              </a:rPr>
              <a:t>::4] = </a:t>
            </a:r>
            <a:r>
              <a:rPr lang="en-US" sz="2000" b="1" dirty="0" err="1" smtClean="0">
                <a:latin typeface="Consolas" pitchFamily="49" charset="0"/>
              </a:rPr>
              <a:t>shufps</a:t>
            </a:r>
            <a:r>
              <a:rPr lang="en-US" sz="2000" b="1" dirty="0" smtClean="0">
                <a:latin typeface="Consolas" pitchFamily="49" charset="0"/>
              </a:rPr>
              <a:t>(M[</a:t>
            </a:r>
            <a:r>
              <a:rPr lang="en-US" sz="2000" b="1" dirty="0" smtClean="0">
                <a:solidFill>
                  <a:srgbClr val="700015"/>
                </a:solidFill>
                <a:latin typeface="Consolas" pitchFamily="49" charset="0"/>
              </a:rPr>
              <a:t>??</a:t>
            </a:r>
            <a:r>
              <a:rPr lang="en-US" sz="2000" b="1" dirty="0" smtClean="0">
                <a:latin typeface="Consolas" pitchFamily="49" charset="0"/>
              </a:rPr>
              <a:t>::4], M[</a:t>
            </a:r>
            <a:r>
              <a:rPr lang="en-US" sz="2000" b="1" dirty="0" smtClean="0">
                <a:solidFill>
                  <a:srgbClr val="700015"/>
                </a:solidFill>
                <a:latin typeface="Consolas" pitchFamily="49" charset="0"/>
              </a:rPr>
              <a:t>??</a:t>
            </a:r>
            <a:r>
              <a:rPr lang="en-US" sz="2000" b="1" dirty="0" smtClean="0">
                <a:latin typeface="Consolas" pitchFamily="49" charset="0"/>
              </a:rPr>
              <a:t>::4], </a:t>
            </a:r>
            <a:r>
              <a:rPr lang="en-US" sz="2000" b="1" dirty="0" smtClean="0">
                <a:solidFill>
                  <a:srgbClr val="700015"/>
                </a:solidFill>
                <a:latin typeface="Consolas" pitchFamily="49" charset="0"/>
              </a:rPr>
              <a:t>??</a:t>
            </a:r>
            <a:r>
              <a:rPr lang="en-US" sz="2000" b="1" dirty="0" smtClean="0">
                <a:latin typeface="Consolas" pitchFamily="49" charset="0"/>
              </a:rPr>
              <a:t>);</a:t>
            </a:r>
          </a:p>
          <a:p>
            <a:pPr>
              <a:buFontTx/>
              <a:buNone/>
            </a:pPr>
            <a:r>
              <a:rPr lang="en-US" sz="2000" b="1" dirty="0" smtClean="0">
                <a:latin typeface="Consolas" pitchFamily="49" charset="0"/>
              </a:rPr>
              <a:t>  </a:t>
            </a:r>
            <a:r>
              <a:rPr lang="en-US" sz="2000" b="1" dirty="0" smtClean="0">
                <a:solidFill>
                  <a:srgbClr val="700015"/>
                </a:solidFill>
                <a:latin typeface="Consolas" pitchFamily="49" charset="0"/>
              </a:rPr>
              <a:t>repeat</a:t>
            </a:r>
            <a:r>
              <a:rPr lang="en-US" sz="2000" b="1" dirty="0" smtClean="0">
                <a:latin typeface="Consolas" pitchFamily="49" charset="0"/>
              </a:rPr>
              <a:t> (</a:t>
            </a:r>
            <a:r>
              <a:rPr lang="en-US" sz="2000" b="1" dirty="0" smtClean="0">
                <a:solidFill>
                  <a:srgbClr val="700015"/>
                </a:solidFill>
                <a:latin typeface="Consolas" pitchFamily="49" charset="0"/>
              </a:rPr>
              <a:t>??</a:t>
            </a:r>
            <a:r>
              <a:rPr lang="en-US" sz="2000" b="1" dirty="0" smtClean="0">
                <a:latin typeface="Consolas" pitchFamily="49" charset="0"/>
              </a:rPr>
              <a:t>) T[</a:t>
            </a:r>
            <a:r>
              <a:rPr lang="en-US" sz="2000" b="1" dirty="0" smtClean="0">
                <a:solidFill>
                  <a:srgbClr val="700015"/>
                </a:solidFill>
                <a:latin typeface="Consolas" pitchFamily="49" charset="0"/>
              </a:rPr>
              <a:t>??</a:t>
            </a:r>
            <a:r>
              <a:rPr lang="en-US" sz="2000" b="1" dirty="0" smtClean="0">
                <a:latin typeface="Consolas" pitchFamily="49" charset="0"/>
              </a:rPr>
              <a:t>::4] = </a:t>
            </a:r>
            <a:r>
              <a:rPr lang="en-US" sz="2000" b="1" dirty="0" err="1" smtClean="0">
                <a:latin typeface="Consolas" pitchFamily="49" charset="0"/>
              </a:rPr>
              <a:t>shufps</a:t>
            </a:r>
            <a:r>
              <a:rPr lang="en-US" sz="2000" b="1" dirty="0" smtClean="0">
                <a:latin typeface="Consolas" pitchFamily="49" charset="0"/>
              </a:rPr>
              <a:t>(S[</a:t>
            </a:r>
            <a:r>
              <a:rPr lang="en-US" sz="2000" b="1" dirty="0" smtClean="0">
                <a:solidFill>
                  <a:srgbClr val="700015"/>
                </a:solidFill>
                <a:latin typeface="Consolas" pitchFamily="49" charset="0"/>
              </a:rPr>
              <a:t>??</a:t>
            </a:r>
            <a:r>
              <a:rPr lang="en-US" sz="2000" b="1" dirty="0" smtClean="0">
                <a:latin typeface="Consolas" pitchFamily="49" charset="0"/>
              </a:rPr>
              <a:t>::4], S[</a:t>
            </a:r>
            <a:r>
              <a:rPr lang="en-US" sz="2000" b="1" dirty="0" smtClean="0">
                <a:solidFill>
                  <a:srgbClr val="700015"/>
                </a:solidFill>
                <a:latin typeface="Consolas" pitchFamily="49" charset="0"/>
              </a:rPr>
              <a:t>??</a:t>
            </a:r>
            <a:r>
              <a:rPr lang="en-US" sz="2000" b="1" dirty="0" smtClean="0">
                <a:latin typeface="Consolas" pitchFamily="49" charset="0"/>
              </a:rPr>
              <a:t>::4], </a:t>
            </a:r>
            <a:r>
              <a:rPr lang="en-US" sz="2000" b="1" dirty="0" smtClean="0">
                <a:solidFill>
                  <a:srgbClr val="700015"/>
                </a:solidFill>
                <a:latin typeface="Consolas" pitchFamily="49" charset="0"/>
              </a:rPr>
              <a:t>??</a:t>
            </a:r>
            <a:r>
              <a:rPr lang="en-US" sz="2000" b="1" dirty="0" smtClean="0">
                <a:latin typeface="Consolas" pitchFamily="49" charset="0"/>
              </a:rPr>
              <a:t>);</a:t>
            </a:r>
          </a:p>
          <a:p>
            <a:pPr>
              <a:buFontTx/>
              <a:buNone/>
            </a:pPr>
            <a:r>
              <a:rPr lang="en-US" sz="2000" b="1" dirty="0" smtClean="0">
                <a:latin typeface="Consolas" pitchFamily="49" charset="0"/>
              </a:rPr>
              <a:t>  </a:t>
            </a:r>
            <a:r>
              <a:rPr lang="en-US" sz="2000" b="1" dirty="0" smtClean="0">
                <a:solidFill>
                  <a:srgbClr val="700015"/>
                </a:solidFill>
                <a:latin typeface="Consolas" pitchFamily="49" charset="0"/>
              </a:rPr>
              <a:t>return</a:t>
            </a:r>
            <a:r>
              <a:rPr lang="en-US" sz="2000" b="1" dirty="0" smtClean="0">
                <a:latin typeface="Consolas" pitchFamily="49" charset="0"/>
              </a:rPr>
              <a:t> T;</a:t>
            </a:r>
          </a:p>
          <a:p>
            <a:pPr>
              <a:buFontTx/>
              <a:buNone/>
            </a:pPr>
            <a:r>
              <a:rPr lang="en-US" sz="2000" b="1" dirty="0" smtClean="0">
                <a:latin typeface="Consolas" pitchFamily="49" charset="0"/>
              </a:rPr>
              <a:t>}</a:t>
            </a:r>
          </a:p>
          <a:p>
            <a:pPr>
              <a:buFontTx/>
              <a:buNone/>
            </a:pPr>
            <a:r>
              <a:rPr lang="en-US" sz="1800" b="1" dirty="0" err="1" smtClean="0">
                <a:solidFill>
                  <a:srgbClr val="700015"/>
                </a:solidFill>
                <a:latin typeface="Consolas" pitchFamily="49" charset="0"/>
              </a:rPr>
              <a:t>int</a:t>
            </a:r>
            <a:r>
              <a:rPr lang="en-US" sz="1800" b="1" dirty="0" smtClean="0">
                <a:latin typeface="Consolas" pitchFamily="49" charset="0"/>
              </a:rPr>
              <a:t>[16] </a:t>
            </a:r>
            <a:r>
              <a:rPr lang="en-US" sz="1800" b="1" dirty="0" err="1" smtClean="0">
                <a:latin typeface="Consolas" pitchFamily="49" charset="0"/>
              </a:rPr>
              <a:t>trans_sse</a:t>
            </a:r>
            <a:r>
              <a:rPr lang="en-US" sz="1800" b="1" dirty="0" smtClean="0">
                <a:latin typeface="Consolas" pitchFamily="49" charset="0"/>
              </a:rPr>
              <a:t>(</a:t>
            </a:r>
            <a:r>
              <a:rPr lang="en-US" sz="1800" b="1" dirty="0" err="1" smtClean="0">
                <a:solidFill>
                  <a:srgbClr val="700015"/>
                </a:solidFill>
                <a:latin typeface="Consolas" pitchFamily="49" charset="0"/>
              </a:rPr>
              <a:t>int</a:t>
            </a:r>
            <a:r>
              <a:rPr lang="en-US" sz="1800" b="1" dirty="0" smtClean="0">
                <a:latin typeface="Consolas" pitchFamily="49" charset="0"/>
              </a:rPr>
              <a:t>[16] M) </a:t>
            </a:r>
            <a:r>
              <a:rPr lang="en-US" sz="1800" b="1" dirty="0" smtClean="0">
                <a:solidFill>
                  <a:srgbClr val="700015"/>
                </a:solidFill>
                <a:latin typeface="Consolas" pitchFamily="49" charset="0"/>
              </a:rPr>
              <a:t>implements</a:t>
            </a:r>
            <a:r>
              <a:rPr lang="en-US" sz="1800" b="1" dirty="0" smtClean="0">
                <a:latin typeface="Consolas" pitchFamily="49" charset="0"/>
              </a:rPr>
              <a:t> trans { </a:t>
            </a:r>
            <a:r>
              <a:rPr lang="en-US" sz="1800" b="1" i="1" dirty="0" smtClean="0">
                <a:latin typeface="Consolas" pitchFamily="49" charset="0"/>
              </a:rPr>
              <a:t>// synthesized code</a:t>
            </a:r>
          </a:p>
          <a:p>
            <a:pPr>
              <a:buFontTx/>
              <a:buNone/>
            </a:pPr>
            <a:r>
              <a:rPr lang="en-US" sz="1800" b="1" dirty="0" smtClean="0">
                <a:latin typeface="Consolas" pitchFamily="49" charset="0"/>
              </a:rPr>
              <a:t>  S[4::4]   = </a:t>
            </a:r>
            <a:r>
              <a:rPr lang="en-US" sz="1800" b="1" dirty="0" err="1" smtClean="0">
                <a:latin typeface="Consolas" pitchFamily="49" charset="0"/>
              </a:rPr>
              <a:t>shufps</a:t>
            </a:r>
            <a:r>
              <a:rPr lang="en-US" sz="1800" b="1" dirty="0" smtClean="0">
                <a:latin typeface="Consolas" pitchFamily="49" charset="0"/>
              </a:rPr>
              <a:t>(M[6::4],   M[2::4],  11001000b);</a:t>
            </a:r>
          </a:p>
          <a:p>
            <a:pPr>
              <a:buFontTx/>
              <a:buNone/>
            </a:pPr>
            <a:r>
              <a:rPr lang="en-US" sz="1800" b="1" dirty="0" smtClean="0">
                <a:latin typeface="Consolas" pitchFamily="49" charset="0"/>
              </a:rPr>
              <a:t>  S[0::4]   = </a:t>
            </a:r>
            <a:r>
              <a:rPr lang="en-US" sz="1800" b="1" dirty="0" err="1" smtClean="0">
                <a:latin typeface="Consolas" pitchFamily="49" charset="0"/>
              </a:rPr>
              <a:t>shufps</a:t>
            </a:r>
            <a:r>
              <a:rPr lang="en-US" sz="1800" b="1" dirty="0" smtClean="0">
                <a:latin typeface="Consolas" pitchFamily="49" charset="0"/>
              </a:rPr>
              <a:t>(M[11::4],  M[6::4],  10010110b);</a:t>
            </a:r>
          </a:p>
          <a:p>
            <a:pPr>
              <a:buFontTx/>
              <a:buNone/>
            </a:pPr>
            <a:r>
              <a:rPr lang="en-US" sz="1800" b="1" dirty="0" smtClean="0">
                <a:latin typeface="Consolas" pitchFamily="49" charset="0"/>
              </a:rPr>
              <a:t>  S[12::4]  = </a:t>
            </a:r>
            <a:r>
              <a:rPr lang="en-US" sz="1800" b="1" dirty="0" err="1" smtClean="0">
                <a:latin typeface="Consolas" pitchFamily="49" charset="0"/>
              </a:rPr>
              <a:t>shufps</a:t>
            </a:r>
            <a:r>
              <a:rPr lang="en-US" sz="1800" b="1" dirty="0" smtClean="0">
                <a:latin typeface="Consolas" pitchFamily="49" charset="0"/>
              </a:rPr>
              <a:t>(M[0::4],   M[2::4],  10001101b);</a:t>
            </a:r>
          </a:p>
          <a:p>
            <a:pPr>
              <a:buFontTx/>
              <a:buNone/>
            </a:pPr>
            <a:r>
              <a:rPr lang="en-US" sz="1800" b="1" dirty="0" smtClean="0">
                <a:latin typeface="Consolas" pitchFamily="49" charset="0"/>
              </a:rPr>
              <a:t>  S[8::4]   = </a:t>
            </a:r>
            <a:r>
              <a:rPr lang="en-US" sz="1800" b="1" dirty="0" err="1" smtClean="0">
                <a:latin typeface="Consolas" pitchFamily="49" charset="0"/>
              </a:rPr>
              <a:t>shufps</a:t>
            </a:r>
            <a:r>
              <a:rPr lang="en-US" sz="1800" b="1" dirty="0" smtClean="0">
                <a:latin typeface="Consolas" pitchFamily="49" charset="0"/>
              </a:rPr>
              <a:t>(M[8::4],   M[12::4], 11010111b);</a:t>
            </a:r>
          </a:p>
          <a:p>
            <a:pPr>
              <a:buFontTx/>
              <a:buNone/>
            </a:pPr>
            <a:r>
              <a:rPr lang="en-US" sz="1800" b="1" dirty="0" smtClean="0">
                <a:latin typeface="Consolas" pitchFamily="49" charset="0"/>
              </a:rPr>
              <a:t>  T[4::4]   = </a:t>
            </a:r>
            <a:r>
              <a:rPr lang="en-US" sz="1800" b="1" dirty="0" err="1" smtClean="0">
                <a:latin typeface="Consolas" pitchFamily="49" charset="0"/>
              </a:rPr>
              <a:t>shufps</a:t>
            </a:r>
            <a:r>
              <a:rPr lang="en-US" sz="1800" b="1" dirty="0" smtClean="0">
                <a:latin typeface="Consolas" pitchFamily="49" charset="0"/>
              </a:rPr>
              <a:t>(S[11::4],  S[1::4],  10111100b);</a:t>
            </a:r>
          </a:p>
          <a:p>
            <a:pPr>
              <a:buFontTx/>
              <a:buNone/>
            </a:pPr>
            <a:r>
              <a:rPr lang="en-US" sz="1800" b="1" dirty="0" smtClean="0">
                <a:latin typeface="Consolas" pitchFamily="49" charset="0"/>
              </a:rPr>
              <a:t>  T[12::4]  = </a:t>
            </a:r>
            <a:r>
              <a:rPr lang="en-US" sz="1800" b="1" dirty="0" err="1" smtClean="0">
                <a:latin typeface="Consolas" pitchFamily="49" charset="0"/>
              </a:rPr>
              <a:t>shufps</a:t>
            </a:r>
            <a:r>
              <a:rPr lang="en-US" sz="1800" b="1" dirty="0" smtClean="0">
                <a:latin typeface="Consolas" pitchFamily="49" charset="0"/>
              </a:rPr>
              <a:t>(S[3::4],   S[8::4],  11000011b);</a:t>
            </a:r>
          </a:p>
          <a:p>
            <a:pPr>
              <a:buFontTx/>
              <a:buNone/>
            </a:pPr>
            <a:r>
              <a:rPr lang="en-US" sz="1800" b="1" dirty="0" smtClean="0">
                <a:latin typeface="Consolas" pitchFamily="49" charset="0"/>
              </a:rPr>
              <a:t>  T[8::4]   = </a:t>
            </a:r>
            <a:r>
              <a:rPr lang="en-US" sz="1800" b="1" dirty="0" err="1" smtClean="0">
                <a:latin typeface="Consolas" pitchFamily="49" charset="0"/>
              </a:rPr>
              <a:t>shufps</a:t>
            </a:r>
            <a:r>
              <a:rPr lang="en-US" sz="1800" b="1" dirty="0" smtClean="0">
                <a:latin typeface="Consolas" pitchFamily="49" charset="0"/>
              </a:rPr>
              <a:t>(S[4::4],   S[9::4],  11100010b);</a:t>
            </a:r>
          </a:p>
          <a:p>
            <a:pPr>
              <a:buFontTx/>
              <a:buNone/>
            </a:pPr>
            <a:r>
              <a:rPr lang="en-US" sz="1800" b="1" dirty="0" smtClean="0">
                <a:latin typeface="Consolas" pitchFamily="49" charset="0"/>
              </a:rPr>
              <a:t>  T[0::4]   = </a:t>
            </a:r>
            <a:r>
              <a:rPr lang="en-US" sz="1800" b="1" dirty="0" err="1" smtClean="0">
                <a:latin typeface="Consolas" pitchFamily="49" charset="0"/>
              </a:rPr>
              <a:t>shufps</a:t>
            </a:r>
            <a:r>
              <a:rPr lang="en-US" sz="1800" b="1" dirty="0" smtClean="0">
                <a:latin typeface="Consolas" pitchFamily="49" charset="0"/>
              </a:rPr>
              <a:t>(S[12::4],  S[0::4],  10110100b);</a:t>
            </a:r>
          </a:p>
          <a:p>
            <a:pPr>
              <a:buFontTx/>
              <a:buNone/>
            </a:pPr>
            <a:r>
              <a:rPr lang="en-US" sz="1800" b="1" dirty="0" smtClean="0">
                <a:latin typeface="Consolas" pitchFamily="49" charset="0"/>
              </a:rPr>
              <a:t>}</a:t>
            </a:r>
          </a:p>
          <a:p>
            <a:pPr>
              <a:buFontTx/>
              <a:buNone/>
            </a:pPr>
            <a:endParaRPr lang="en-US" sz="2000" b="1" dirty="0" smtClean="0">
              <a:latin typeface="Consolas" pitchFamily="49" charset="0"/>
            </a:endParaRPr>
          </a:p>
          <a:p>
            <a:pPr>
              <a:buFontTx/>
              <a:buNone/>
            </a:pPr>
            <a:endParaRPr lang="en-US" sz="2000" b="1" dirty="0" smtClean="0">
              <a:latin typeface="Consolas" pitchFamily="49" charset="0"/>
            </a:endParaRPr>
          </a:p>
        </p:txBody>
      </p:sp>
      <p:sp>
        <p:nvSpPr>
          <p:cNvPr id="23557" name="Slide Number Placeholder 3"/>
          <p:cNvSpPr txBox="1">
            <a:spLocks noGrp="1"/>
          </p:cNvSpPr>
          <p:nvPr/>
        </p:nvSpPr>
        <p:spPr bwMode="auto">
          <a:xfrm>
            <a:off x="8229600" y="6400800"/>
            <a:ext cx="914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9pPr>
          </a:lstStyle>
          <a:p>
            <a:pPr algn="r" eaLnBrk="1" fontAlgn="base" hangingPunct="1">
              <a:spcBef>
                <a:spcPct val="0"/>
              </a:spcBef>
              <a:spcAft>
                <a:spcPct val="0"/>
              </a:spcAft>
            </a:pPr>
            <a:fld id="{F9BC1991-4FD3-4911-B6D0-F3316C6E0A76}" type="slidenum">
              <a:rPr lang="en-US" sz="1400">
                <a:solidFill>
                  <a:srgbClr val="000000"/>
                </a:solidFill>
                <a:latin typeface="Times New Roman" pitchFamily="18" charset="0"/>
              </a:rPr>
              <a:pPr algn="r" eaLnBrk="1" fontAlgn="base" hangingPunct="1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n-US" sz="1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581400" y="5473005"/>
            <a:ext cx="5524500" cy="1384995"/>
          </a:xfrm>
          <a:prstGeom prst="rect">
            <a:avLst/>
          </a:prstGeom>
          <a:solidFill>
            <a:srgbClr val="FFFF00">
              <a:alpha val="9215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Candara" pitchFamily="34" charset="0"/>
              </a:rPr>
              <a:t>From the contestant email</a:t>
            </a:r>
            <a:r>
              <a:rPr lang="en-US" b="1" dirty="0">
                <a:solidFill>
                  <a:srgbClr val="000000"/>
                </a:solidFill>
                <a:latin typeface="Arial" charset="0"/>
              </a:rPr>
              <a:t>: </a:t>
            </a: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/>
            </a:r>
            <a:br>
              <a:rPr lang="en-US" dirty="0" smtClean="0">
                <a:solidFill>
                  <a:srgbClr val="000000"/>
                </a:solidFill>
                <a:latin typeface="Arial" charset="0"/>
              </a:rPr>
            </a:br>
            <a:r>
              <a:rPr lang="en-US" sz="20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Over </a:t>
            </a:r>
            <a:r>
              <a:rPr lang="en-US" sz="20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the </a:t>
            </a:r>
            <a:r>
              <a:rPr lang="en-US" sz="20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summer</a:t>
            </a:r>
            <a:r>
              <a:rPr lang="en-US" sz="20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, I spent about 1/2 a day manually figuring it out.  </a:t>
            </a:r>
            <a:r>
              <a:rPr lang="en-US" sz="2000" i="1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Synthesis time: </a:t>
            </a:r>
            <a:r>
              <a:rPr lang="en-US" sz="2000" dirty="0" smtClean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&lt;5 </a:t>
            </a:r>
            <a:r>
              <a:rPr lang="en-US" sz="2000" dirty="0">
                <a:solidFill>
                  <a:srgbClr val="000000"/>
                </a:solidFill>
                <a:latin typeface="Courier New" pitchFamily="49" charset="0"/>
                <a:cs typeface="Courier New" pitchFamily="49" charset="0"/>
              </a:rPr>
              <a:t>minutes</a:t>
            </a:r>
            <a:r>
              <a:rPr lang="en-US" sz="2000" dirty="0">
                <a:solidFill>
                  <a:srgbClr val="000000"/>
                </a:solidFill>
                <a:latin typeface="Arial Narrow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82984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transpose on Sketch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Try Sketch online at </a:t>
            </a:r>
            <a:r>
              <a:rPr lang="en-US" dirty="0" smtClean="0">
                <a:hlinkClick r:id="rId3"/>
              </a:rPr>
              <a:t>http://bit.ly/sketch-language</a:t>
            </a:r>
            <a:endParaRPr lang="en-US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5BF631C-FFE1-46D3-92B2-236C4EB01551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28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404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609600" y="2743200"/>
            <a:ext cx="7772400" cy="1143000"/>
          </a:xfrm>
        </p:spPr>
        <p:txBody>
          <a:bodyPr/>
          <a:lstStyle/>
          <a:p>
            <a:pPr algn="ctr"/>
            <a:r>
              <a:rPr lang="en-US" dirty="0" smtClean="0"/>
              <a:t>The mechanics of program synthesis </a:t>
            </a:r>
            <a:br>
              <a:rPr lang="en-US" dirty="0" smtClean="0"/>
            </a:br>
            <a:r>
              <a:rPr lang="en-US" sz="3200" dirty="0" smtClean="0"/>
              <a:t>(constraint solving)</a:t>
            </a:r>
            <a:endParaRPr lang="en-US" sz="2000" u="sng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9pPr>
          </a:lstStyle>
          <a:p>
            <a:pPr eaLnBrk="1" hangingPunct="1"/>
            <a:fld id="{614ED918-2E93-469A-A8ED-D837DAD2F1C5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29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617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609600" y="2743200"/>
            <a:ext cx="7772400" cy="1143000"/>
          </a:xfrm>
        </p:spPr>
        <p:txBody>
          <a:bodyPr/>
          <a:lstStyle/>
          <a:p>
            <a:pPr algn="ctr"/>
            <a:r>
              <a:rPr lang="en-US" sz="4000" dirty="0"/>
              <a:t>Future Programmable Accelerators</a:t>
            </a:r>
            <a:endParaRPr lang="en-US" sz="2400" u="sng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9pPr>
          </a:lstStyle>
          <a:p>
            <a:pPr eaLnBrk="1" hangingPunct="1"/>
            <a:fld id="{614ED918-2E93-469A-A8ED-D837DAD2F1C5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99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 with a program as a formula?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305800" cy="502920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Assume a formula S</a:t>
                </a:r>
                <a:r>
                  <a:rPr lang="en-US" baseline="-25000" dirty="0" smtClean="0"/>
                  <a:t>P</a:t>
                </a:r>
                <a:r>
                  <a:rPr lang="en-US" dirty="0" smtClean="0"/>
                  <a:t>(</a:t>
                </a:r>
                <a:r>
                  <a:rPr lang="en-US" dirty="0" err="1" smtClean="0"/>
                  <a:t>x,y</a:t>
                </a:r>
                <a:r>
                  <a:rPr lang="en-US" dirty="0" smtClean="0"/>
                  <a:t>) which holds </a:t>
                </a:r>
                <a:r>
                  <a:rPr lang="en-US" dirty="0" err="1" smtClean="0"/>
                  <a:t>iff</a:t>
                </a:r>
                <a:r>
                  <a:rPr lang="en-US" dirty="0" smtClean="0"/>
                  <a:t> program P(x) outputs value y</a:t>
                </a:r>
              </a:p>
              <a:p>
                <a:pPr marL="400050" lvl="1" indent="0">
                  <a:buNone/>
                </a:pPr>
                <a:endParaRPr lang="en-US" dirty="0" smtClean="0"/>
              </a:p>
              <a:p>
                <a:pPr marL="400050" lvl="1" indent="0">
                  <a:buNone/>
                </a:pPr>
                <a:r>
                  <a:rPr lang="en-US" b="1" dirty="0" smtClean="0"/>
                  <a:t>program</a:t>
                </a:r>
                <a:r>
                  <a:rPr lang="en-US" dirty="0" smtClean="0"/>
                  <a:t>: 	</a:t>
                </a:r>
                <a:r>
                  <a:rPr lang="en-US" dirty="0" smtClean="0">
                    <a:latin typeface="Consolas" pitchFamily="49" charset="0"/>
                    <a:cs typeface="Consolas" pitchFamily="49" charset="0"/>
                  </a:rPr>
                  <a:t>f(x) { return x + x }</a:t>
                </a:r>
              </a:p>
              <a:p>
                <a:pPr marL="400050" lvl="1" indent="0">
                  <a:buNone/>
                </a:pPr>
                <a:endParaRPr lang="en-US" dirty="0" smtClean="0"/>
              </a:p>
              <a:p>
                <a:pPr marL="400050" lvl="1" indent="0">
                  <a:buNone/>
                </a:pPr>
                <a:r>
                  <a:rPr lang="en-US" b="1" dirty="0" smtClean="0"/>
                  <a:t>formula</a:t>
                </a:r>
                <a:r>
                  <a:rPr lang="en-US" dirty="0" smtClean="0"/>
                  <a:t>: 	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  <a:cs typeface="Consolas" pitchFamily="49" charset="0"/>
                      </a:rPr>
                      <m:t>𝑆</m:t>
                    </m:r>
                    <m:r>
                      <a:rPr lang="en-US" i="1" baseline="-25000" dirty="0" err="1" smtClean="0">
                        <a:latin typeface="Cambria Math"/>
                        <a:cs typeface="Consolas" pitchFamily="49" charset="0"/>
                      </a:rPr>
                      <m:t>𝑓</m:t>
                    </m:r>
                    <m:d>
                      <m:dPr>
                        <m:ctrlPr>
                          <a:rPr lang="en-US" i="1" dirty="0" smtClean="0">
                            <a:latin typeface="Cambria Math"/>
                            <a:cs typeface="Consolas" pitchFamily="49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latin typeface="Cambria Math"/>
                            <a:cs typeface="Consolas" pitchFamily="49" charset="0"/>
                          </a:rPr>
                          <m:t>𝑥</m:t>
                        </m:r>
                        <m:r>
                          <a:rPr lang="en-US" i="1" dirty="0" err="1" smtClean="0">
                            <a:latin typeface="Cambria Math"/>
                            <a:cs typeface="Consolas" pitchFamily="49" charset="0"/>
                          </a:rPr>
                          <m:t>,</m:t>
                        </m:r>
                        <m:r>
                          <a:rPr lang="en-US" i="1" dirty="0" err="1" smtClean="0">
                            <a:latin typeface="Cambria Math"/>
                            <a:cs typeface="Consolas" pitchFamily="49" charset="0"/>
                          </a:rPr>
                          <m:t>𝑦</m:t>
                        </m:r>
                      </m:e>
                    </m:d>
                    <m:r>
                      <a:rPr lang="en-US" i="1" dirty="0" smtClean="0">
                        <a:latin typeface="Cambria Math"/>
                        <a:cs typeface="Consolas" pitchFamily="49" charset="0"/>
                      </a:rPr>
                      <m:t>: </m:t>
                    </m:r>
                    <m:r>
                      <a:rPr lang="en-US" i="1" dirty="0" smtClean="0">
                        <a:latin typeface="Cambria Math"/>
                        <a:cs typeface="Consolas" pitchFamily="49" charset="0"/>
                      </a:rPr>
                      <m:t>𝑦</m:t>
                    </m:r>
                    <m:r>
                      <a:rPr lang="en-US" i="1" dirty="0" smtClean="0">
                        <a:latin typeface="Cambria Math"/>
                        <a:cs typeface="Consolas" pitchFamily="49" charset="0"/>
                      </a:rPr>
                      <m:t>=</m:t>
                    </m:r>
                    <m:r>
                      <a:rPr lang="en-US" i="1" dirty="0" smtClean="0">
                        <a:latin typeface="Cambria Math"/>
                        <a:cs typeface="Consolas" pitchFamily="49" charset="0"/>
                      </a:rPr>
                      <m:t>𝑥</m:t>
                    </m:r>
                    <m:r>
                      <a:rPr lang="en-US" i="1" dirty="0" smtClean="0">
                        <a:latin typeface="Cambria Math"/>
                        <a:cs typeface="Consolas" pitchFamily="49" charset="0"/>
                      </a:rPr>
                      <m:t>+</m:t>
                    </m:r>
                    <m:r>
                      <a:rPr lang="en-US" b="0" i="1" dirty="0" smtClean="0">
                        <a:latin typeface="Cambria Math"/>
                        <a:cs typeface="Consolas" pitchFamily="49" charset="0"/>
                      </a:rPr>
                      <m:t>𝑥</m:t>
                    </m:r>
                  </m:oMath>
                </a14:m>
                <a:endParaRPr lang="en-US" dirty="0" smtClean="0">
                  <a:cs typeface="Consolas" pitchFamily="49" charset="0"/>
                </a:endParaRPr>
              </a:p>
              <a:p>
                <a:pPr marL="400050" lvl="1" indent="0">
                  <a:buNone/>
                </a:pPr>
                <a:endParaRPr lang="en-US" dirty="0" smtClean="0">
                  <a:latin typeface="Consolas" pitchFamily="49" charset="0"/>
                  <a:cs typeface="Consolas" pitchFamily="49" charset="0"/>
                </a:endParaRPr>
              </a:p>
              <a:p>
                <a:pPr marL="0" indent="0">
                  <a:buNone/>
                </a:pPr>
                <a:r>
                  <a:rPr lang="en-US" dirty="0" smtClean="0"/>
                  <a:t>This formula is created as in program verification with concrete semantics [CMBC, Java Pathfinder, …]</a:t>
                </a:r>
                <a:endParaRPr lang="en-US" dirty="0" smtClean="0">
                  <a:latin typeface="Consolas" pitchFamily="49" charset="0"/>
                  <a:cs typeface="Consolas" pitchFamily="49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305800" cy="5029200"/>
              </a:xfrm>
              <a:blipFill rotWithShape="0">
                <a:blip r:embed="rId3"/>
                <a:stretch>
                  <a:fillRect l="-1467" t="-1212" r="-2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EDDC2B-BF4F-4513-8A14-81E94D4C29A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30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679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program as a formula, solver is versatile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305800" cy="5029200"/>
              </a:xfrm>
            </p:spPr>
            <p:txBody>
              <a:bodyPr/>
              <a:lstStyle/>
              <a:p>
                <a:pPr marL="400050" lvl="1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Solver as an </a:t>
                </a:r>
                <a:r>
                  <a:rPr lang="en-US" b="1" dirty="0" smtClean="0"/>
                  <a:t>interpreter</a:t>
                </a:r>
                <a:r>
                  <a:rPr lang="en-US" dirty="0" smtClean="0"/>
                  <a:t>: given x, evaluate f(x)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 dirty="0" err="1" smtClean="0">
                              <a:latin typeface="Cambria Math"/>
                            </a:rPr>
                            <m:t>𝑥</m:t>
                          </m:r>
                          <m:r>
                            <a:rPr lang="en-US" i="1" dirty="0" err="1" smtClean="0">
                              <a:latin typeface="Cambria Math"/>
                            </a:rPr>
                            <m:t>,</m:t>
                          </m:r>
                          <m:r>
                            <a:rPr lang="en-US" i="1" dirty="0" err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b="0" i="1" dirty="0" smtClean="0">
                          <a:latin typeface="Cambria Math"/>
                        </a:rPr>
                        <m:t>∧</m:t>
                      </m:r>
                      <m:r>
                        <a:rPr lang="en-US" i="1" dirty="0" smtClean="0">
                          <a:latin typeface="Cambria Math"/>
                          <a:sym typeface="WP MathA"/>
                        </a:rPr>
                        <m:t>𝑥</m:t>
                      </m:r>
                      <m:r>
                        <a:rPr lang="en-US" i="1" dirty="0" smtClean="0">
                          <a:latin typeface="Cambria Math"/>
                          <a:sym typeface="WP MathA"/>
                        </a:rPr>
                        <m:t>=3             </m:t>
                      </m:r>
                      <m:r>
                        <m:rPr>
                          <m:nor/>
                        </m:rPr>
                        <a:rPr lang="en-US" b="0" i="0" dirty="0" smtClean="0">
                          <a:latin typeface="Cambria Math"/>
                          <a:sym typeface="WP MathA"/>
                        </a:rPr>
                        <m:t>solve</m:t>
                      </m:r>
                      <m:r>
                        <m:rPr>
                          <m:nor/>
                        </m:rPr>
                        <a:rPr lang="en-US" b="0" i="0" dirty="0" smtClean="0">
                          <a:latin typeface="Cambria Math"/>
                          <a:sym typeface="WP MathA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dirty="0" smtClean="0">
                          <a:latin typeface="Cambria Math"/>
                          <a:sym typeface="WP MathA"/>
                        </a:rPr>
                        <m:t>for</m:t>
                      </m:r>
                      <m:r>
                        <m:rPr>
                          <m:nor/>
                        </m:rPr>
                        <a:rPr lang="en-US" b="0" i="0" dirty="0" smtClean="0">
                          <a:latin typeface="Cambria Math"/>
                          <a:sym typeface="WP MathA"/>
                        </a:rPr>
                        <m:t> </m:t>
                      </m:r>
                      <m:r>
                        <a:rPr lang="en-US" b="0" i="1" dirty="0" smtClean="0">
                          <a:latin typeface="Cambria Math"/>
                          <a:sym typeface="WP MathA"/>
                        </a:rPr>
                        <m:t>𝑦</m:t>
                      </m:r>
                      <m:r>
                        <a:rPr lang="en-US" b="0" i="1" dirty="0" smtClean="0">
                          <a:latin typeface="Cambria Math"/>
                          <a:sym typeface="WP MathA"/>
                        </a:rPr>
                        <m:t>         </m:t>
                      </m:r>
                      <m:r>
                        <a:rPr lang="en-US" b="1" i="1" dirty="0" smtClean="0">
                          <a:latin typeface="Cambria Math"/>
                        </a:rPr>
                        <m:t>𝒚</m:t>
                      </m:r>
                      <m:r>
                        <a:rPr lang="en-US" b="1" i="1" dirty="0" smtClean="0">
                          <a:latin typeface="Cambria Math"/>
                        </a:rPr>
                        <m:t>↦</m:t>
                      </m:r>
                      <m:r>
                        <a:rPr lang="en-US" b="1" i="1" dirty="0" smtClean="0">
                          <a:latin typeface="Cambria Math"/>
                        </a:rPr>
                        <m:t>𝟔</m:t>
                      </m:r>
                    </m:oMath>
                  </m:oMathPara>
                </a14:m>
                <a:endParaRPr lang="en-US" b="1" dirty="0" smtClean="0"/>
              </a:p>
              <a:p>
                <a:pPr marL="400050" lvl="1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Solver as a program </a:t>
                </a:r>
                <a:r>
                  <a:rPr lang="en-US" b="1" dirty="0" smtClean="0"/>
                  <a:t>inverter</a:t>
                </a:r>
                <a:r>
                  <a:rPr lang="en-US" dirty="0" smtClean="0"/>
                  <a:t>: given f(x), find x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 dirty="0" err="1" smtClean="0">
                              <a:latin typeface="Cambria Math"/>
                            </a:rPr>
                            <m:t>𝑥</m:t>
                          </m:r>
                          <m:r>
                            <a:rPr lang="en-US" i="1" dirty="0" err="1" smtClean="0">
                              <a:latin typeface="Cambria Math"/>
                            </a:rPr>
                            <m:t>,</m:t>
                          </m:r>
                          <m:r>
                            <a:rPr lang="en-US" i="1" dirty="0" err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b="0" i="1" dirty="0" smtClean="0">
                          <a:latin typeface="Cambria Math"/>
                        </a:rPr>
                        <m:t>∧</m:t>
                      </m:r>
                      <m:r>
                        <a:rPr lang="en-US" i="1" dirty="0" smtClean="0">
                          <a:latin typeface="Cambria Math"/>
                          <a:sym typeface="WP MathA"/>
                        </a:rPr>
                        <m:t>𝑦</m:t>
                      </m:r>
                      <m:r>
                        <a:rPr lang="en-US" i="1" dirty="0" smtClean="0">
                          <a:latin typeface="Cambria Math"/>
                          <a:sym typeface="WP MathA"/>
                        </a:rPr>
                        <m:t>=6</m:t>
                      </m:r>
                      <m:r>
                        <m:rPr>
                          <m:nor/>
                        </m:rPr>
                        <a:rPr lang="en-US" b="0" i="0" dirty="0" smtClean="0">
                          <a:latin typeface="Cambria Math"/>
                          <a:sym typeface="WP MathA"/>
                        </a:rPr>
                        <m:t>            </m:t>
                      </m:r>
                      <m:r>
                        <m:rPr>
                          <m:nor/>
                        </m:rPr>
                        <a:rPr lang="en-US" dirty="0">
                          <a:latin typeface="Cambria Math"/>
                          <a:sym typeface="WP MathA"/>
                        </a:rPr>
                        <m:t>solve</m:t>
                      </m:r>
                      <m:r>
                        <m:rPr>
                          <m:nor/>
                        </m:rPr>
                        <a:rPr lang="en-US" dirty="0">
                          <a:latin typeface="Cambria Math"/>
                          <a:sym typeface="WP MathA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latin typeface="Cambria Math"/>
                          <a:sym typeface="WP MathA"/>
                        </a:rPr>
                        <m:t>for</m:t>
                      </m:r>
                      <m:r>
                        <m:rPr>
                          <m:nor/>
                        </m:rPr>
                        <a:rPr lang="en-US" dirty="0">
                          <a:latin typeface="Cambria Math"/>
                          <a:sym typeface="WP MathA"/>
                        </a:rPr>
                        <m:t> </m:t>
                      </m:r>
                      <m:r>
                        <a:rPr lang="en-US" b="0" i="1" dirty="0" smtClean="0">
                          <a:latin typeface="Cambria Math"/>
                          <a:sym typeface="WP MathA"/>
                        </a:rPr>
                        <m:t>𝑥</m:t>
                      </m:r>
                      <m:r>
                        <a:rPr lang="en-US" b="1" i="1" dirty="0" smtClean="0">
                          <a:latin typeface="Cambria Math"/>
                          <a:sym typeface="WP MathA"/>
                        </a:rPr>
                        <m:t>           </m:t>
                      </m:r>
                      <m:r>
                        <a:rPr lang="en-US" b="1" i="1" dirty="0" smtClean="0">
                          <a:latin typeface="Cambria Math"/>
                        </a:rPr>
                        <m:t>𝒙</m:t>
                      </m:r>
                      <m:r>
                        <a:rPr lang="en-US" b="1" i="1" dirty="0" smtClean="0">
                          <a:latin typeface="Cambria Math"/>
                        </a:rPr>
                        <m:t>↦</m:t>
                      </m:r>
                      <m:r>
                        <a:rPr lang="en-US" b="1" i="1" dirty="0" smtClean="0">
                          <a:latin typeface="Cambria Math"/>
                        </a:rPr>
                        <m:t>𝟑</m:t>
                      </m:r>
                    </m:oMath>
                  </m:oMathPara>
                </a14:m>
                <a:endParaRPr lang="en-US" b="1" dirty="0" smtClean="0"/>
              </a:p>
              <a:p>
                <a:pPr marL="40005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This solver “</a:t>
                </a:r>
                <a:r>
                  <a:rPr lang="en-US" dirty="0" err="1" smtClean="0"/>
                  <a:t>bidirectionality</a:t>
                </a:r>
                <a:r>
                  <a:rPr lang="en-US" dirty="0" smtClean="0"/>
                  <a:t>” enables synthesis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305800" cy="5029200"/>
              </a:xfrm>
              <a:blipFill rotWithShape="0">
                <a:blip r:embed="rId3"/>
                <a:stretch>
                  <a:fillRect l="-14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EDDC2B-BF4F-4513-8A14-81E94D4C29A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31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183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 of candidates as constraint solving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305800" cy="4724400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𝑆</m:t>
                    </m:r>
                    <m:r>
                      <a:rPr lang="en-US" i="1" baseline="-25000" dirty="0" smtClean="0">
                        <a:latin typeface="Cambria Math"/>
                      </a:rPr>
                      <m:t>𝑃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r>
                      <a:rPr lang="en-US" i="1" dirty="0" err="1" smtClean="0">
                        <a:latin typeface="Cambria Math"/>
                      </a:rPr>
                      <m:t>𝑥</m:t>
                    </m:r>
                    <m:r>
                      <a:rPr lang="en-US" i="1" dirty="0" err="1" smtClean="0">
                        <a:latin typeface="Cambria Math"/>
                      </a:rPr>
                      <m:t>,</m:t>
                    </m:r>
                    <m:r>
                      <a:rPr lang="en-US" i="1" dirty="0" err="1" smtClean="0">
                        <a:latin typeface="Cambria Math"/>
                      </a:rPr>
                      <m:t>h</m:t>
                    </m:r>
                    <m:r>
                      <a:rPr lang="en-US" i="1" dirty="0" err="1" smtClean="0">
                        <a:latin typeface="Cambria Math"/>
                      </a:rPr>
                      <m:t>,</m:t>
                    </m:r>
                    <m:r>
                      <a:rPr lang="en-US" i="1" dirty="0" err="1" smtClean="0">
                        <a:latin typeface="Cambria Math"/>
                      </a:rPr>
                      <m:t>𝑦</m:t>
                    </m:r>
                    <m:r>
                      <a:rPr lang="en-US" i="1" dirty="0" smtClean="0">
                        <a:latin typeface="Cambria Math"/>
                      </a:rPr>
                      <m:t>) </m:t>
                    </m:r>
                  </m:oMath>
                </a14:m>
                <a:r>
                  <a:rPr lang="en-US" dirty="0" smtClean="0"/>
                  <a:t>holds </a:t>
                </a:r>
                <a:r>
                  <a:rPr lang="en-US" dirty="0" err="1" smtClean="0"/>
                  <a:t>iff</a:t>
                </a:r>
                <a:r>
                  <a:rPr lang="en-US" dirty="0" smtClean="0"/>
                  <a:t> sketch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𝑃</m:t>
                    </m:r>
                    <m:r>
                      <a:rPr lang="en-US" i="1" dirty="0" smtClean="0">
                        <a:latin typeface="Cambria Math"/>
                      </a:rPr>
                      <m:t>[</m:t>
                    </m:r>
                    <m:r>
                      <a:rPr lang="en-US" i="1" dirty="0" smtClean="0">
                        <a:latin typeface="Cambria Math"/>
                      </a:rPr>
                      <m:t>h</m:t>
                    </m:r>
                    <m:r>
                      <a:rPr lang="en-US" i="1" dirty="0" smtClean="0">
                        <a:latin typeface="Cambria Math"/>
                      </a:rPr>
                      <m:t>](</m:t>
                    </m:r>
                    <m:r>
                      <a:rPr lang="en-US" i="1" dirty="0" smtClean="0">
                        <a:latin typeface="Cambria Math"/>
                      </a:rPr>
                      <m:t>𝑥</m:t>
                    </m:r>
                    <m:r>
                      <a:rPr lang="en-US" i="1" dirty="0" smtClean="0">
                        <a:latin typeface="Cambria Math"/>
                      </a:rPr>
                      <m:t>) </m:t>
                    </m:r>
                  </m:oMath>
                </a14:m>
                <a:r>
                  <a:rPr lang="en-US" dirty="0" smtClean="0"/>
                  <a:t>outputs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 </m:t>
                    </m:r>
                    <m:r>
                      <a:rPr lang="en-US" i="1" dirty="0" smtClean="0">
                        <a:latin typeface="Cambria Math"/>
                      </a:rPr>
                      <m:t>𝑦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marL="400050" lvl="1" indent="0">
                  <a:buNone/>
                </a:pPr>
                <a:r>
                  <a:rPr lang="en-US" sz="2000" b="1" dirty="0" smtClean="0">
                    <a:latin typeface="Consolas" pitchFamily="49" charset="0"/>
                    <a:cs typeface="Consolas" pitchFamily="49" charset="0"/>
                  </a:rPr>
                  <a:t>spec(x) { return x + x }	</a:t>
                </a:r>
              </a:p>
              <a:p>
                <a:pPr marL="400050" lvl="1" indent="0">
                  <a:buNone/>
                </a:pPr>
                <a:r>
                  <a:rPr lang="en-US" sz="2000" b="1" dirty="0" smtClean="0">
                    <a:latin typeface="Consolas" pitchFamily="49" charset="0"/>
                    <a:cs typeface="Consolas" pitchFamily="49" charset="0"/>
                  </a:rPr>
                  <a:t>sketch(x</a:t>
                </a:r>
                <a:r>
                  <a:rPr lang="en-US" sz="2000" b="1" dirty="0">
                    <a:latin typeface="Consolas" pitchFamily="49" charset="0"/>
                    <a:cs typeface="Consolas" pitchFamily="49" charset="0"/>
                  </a:rPr>
                  <a:t>) { return x </a:t>
                </a:r>
                <a:r>
                  <a:rPr lang="en-US" sz="2000" b="1" dirty="0" smtClean="0">
                    <a:latin typeface="Consolas" pitchFamily="49" charset="0"/>
                    <a:cs typeface="Consolas" pitchFamily="49" charset="0"/>
                  </a:rPr>
                  <a:t>&lt;&lt; ?? }</a:t>
                </a:r>
                <a:r>
                  <a:rPr lang="en-US" dirty="0"/>
                  <a:t>	</a:t>
                </a:r>
                <a:r>
                  <a:rPr lang="en-US" dirty="0" smtClean="0"/>
                  <a:t> 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/>
                      </a:rPr>
                      <m:t>  </m:t>
                    </m:r>
                    <m:r>
                      <a:rPr lang="en-US" i="1" dirty="0" smtClean="0">
                        <a:latin typeface="Cambria Math"/>
                      </a:rPr>
                      <m:t>𝑆</m:t>
                    </m:r>
                    <m:r>
                      <a:rPr lang="en-US" i="1" baseline="-25000" dirty="0" err="1" smtClean="0">
                        <a:latin typeface="Cambria Math"/>
                      </a:rPr>
                      <m:t>𝑠𝑘𝑒𝑡𝑐h</m:t>
                    </m:r>
                    <m:d>
                      <m:dPr>
                        <m:ctrlPr>
                          <a:rPr lang="en-US" i="1" dirty="0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i="1" dirty="0" err="1" smtClean="0">
                            <a:latin typeface="Cambria Math"/>
                          </a:rPr>
                          <m:t>𝑥</m:t>
                        </m:r>
                        <m:r>
                          <a:rPr lang="en-US" i="1" dirty="0" err="1" smtClean="0">
                            <a:latin typeface="Cambria Math"/>
                          </a:rPr>
                          <m:t>,</m:t>
                        </m:r>
                        <m:r>
                          <a:rPr lang="en-US" i="1" dirty="0" err="1" smtClean="0">
                            <a:latin typeface="Cambria Math"/>
                          </a:rPr>
                          <m:t>𝑦</m:t>
                        </m:r>
                        <m:r>
                          <a:rPr lang="en-US" i="1" dirty="0" err="1" smtClean="0">
                            <a:latin typeface="Cambria Math"/>
                          </a:rPr>
                          <m:t>,</m:t>
                        </m:r>
                        <m:r>
                          <a:rPr lang="en-US" i="1" dirty="0" err="1" smtClean="0">
                            <a:latin typeface="Cambria Math"/>
                          </a:rPr>
                          <m:t>h</m:t>
                        </m:r>
                      </m:e>
                    </m:d>
                    <m:r>
                      <a:rPr lang="en-US" i="1" dirty="0" smtClean="0">
                        <a:latin typeface="Cambria Math"/>
                      </a:rPr>
                      <m:t>: </m:t>
                    </m:r>
                    <m:r>
                      <a:rPr lang="en-US" i="1" dirty="0">
                        <a:latin typeface="Cambria Math"/>
                      </a:rPr>
                      <m:t>𝑦</m:t>
                    </m:r>
                    <m:r>
                      <a:rPr lang="en-US" i="1" dirty="0">
                        <a:latin typeface="Cambria Math"/>
                      </a:rPr>
                      <m:t>=</m:t>
                    </m:r>
                    <m:r>
                      <a:rPr lang="en-US" i="1" dirty="0" err="1" smtClean="0">
                        <a:latin typeface="Cambria Math"/>
                      </a:rPr>
                      <m:t>𝑥</m:t>
                    </m:r>
                    <m:r>
                      <a:rPr lang="en-US" b="0" i="1" dirty="0" smtClean="0">
                        <a:latin typeface="Cambria Math"/>
                      </a:rPr>
                      <m:t>∗2</m:t>
                    </m:r>
                    <m:r>
                      <a:rPr lang="en-US" i="1" baseline="30000" dirty="0" err="1" smtClean="0">
                        <a:latin typeface="Cambria Math"/>
                      </a:rPr>
                      <m:t>h</m:t>
                    </m:r>
                  </m:oMath>
                </a14:m>
                <a:endParaRPr lang="en-US" baseline="30000" dirty="0" smtClean="0"/>
              </a:p>
              <a:p>
                <a:pPr marL="400050" lvl="1" indent="0">
                  <a:buNone/>
                </a:pPr>
                <a:endParaRPr lang="en-US" sz="1050" dirty="0" smtClean="0"/>
              </a:p>
              <a:p>
                <a:pPr marL="0" indent="0">
                  <a:buNone/>
                </a:pPr>
                <a:r>
                  <a:rPr lang="en-US" dirty="0" smtClean="0"/>
                  <a:t>The solver computes h, thus synthesizing a program correct for the given x (here, x=2)</a:t>
                </a:r>
              </a:p>
              <a:p>
                <a:pPr marL="0" indent="0">
                  <a:buNone/>
                </a:pPr>
                <a:endParaRPr lang="en-US" sz="1100" dirty="0" smtClean="0"/>
              </a:p>
              <a:p>
                <a:pPr marL="4000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/>
                        </a:rPr>
                        <m:t>𝑆</m:t>
                      </m:r>
                      <m:r>
                        <a:rPr lang="en-US" i="1" baseline="-25000" dirty="0" err="1" smtClean="0">
                          <a:latin typeface="Cambria Math"/>
                        </a:rPr>
                        <m:t>𝑠𝑘𝑒𝑡𝑐h</m:t>
                      </m:r>
                      <m:d>
                        <m:dPr>
                          <m:ctrlPr>
                            <a:rPr lang="en-US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 dirty="0" err="1" smtClean="0">
                              <a:latin typeface="Cambria Math"/>
                            </a:rPr>
                            <m:t>𝑥</m:t>
                          </m:r>
                          <m:r>
                            <a:rPr lang="en-US" i="1" dirty="0" err="1" smtClean="0">
                              <a:latin typeface="Cambria Math"/>
                            </a:rPr>
                            <m:t>,</m:t>
                          </m:r>
                          <m:r>
                            <a:rPr lang="en-US" i="1" dirty="0" err="1" smtClean="0">
                              <a:latin typeface="Cambria Math"/>
                            </a:rPr>
                            <m:t>𝑦</m:t>
                          </m:r>
                          <m:r>
                            <a:rPr lang="en-US" i="1" dirty="0" err="1" smtClean="0">
                              <a:latin typeface="Cambria Math"/>
                            </a:rPr>
                            <m:t>,</m:t>
                          </m:r>
                          <m:r>
                            <a:rPr lang="en-US" i="1" dirty="0" err="1" smtClean="0">
                              <a:latin typeface="Cambria Math"/>
                            </a:rPr>
                            <m:t>h</m:t>
                          </m:r>
                        </m:e>
                      </m:d>
                      <m:r>
                        <a:rPr lang="en-US" b="0" i="1" dirty="0" smtClean="0">
                          <a:latin typeface="Cambria Math"/>
                        </a:rPr>
                        <m:t>∧</m:t>
                      </m:r>
                      <m:r>
                        <a:rPr lang="en-US" i="1" dirty="0" smtClean="0">
                          <a:latin typeface="Cambria Math"/>
                          <a:sym typeface="WP MathA"/>
                        </a:rPr>
                        <m:t>𝑥</m:t>
                      </m:r>
                      <m:r>
                        <a:rPr lang="en-US" i="1" dirty="0" smtClean="0">
                          <a:latin typeface="Cambria Math"/>
                          <a:sym typeface="WP MathA"/>
                        </a:rPr>
                        <m:t>=2∧</m:t>
                      </m:r>
                      <m:r>
                        <a:rPr lang="en-US" i="1" dirty="0" smtClean="0">
                          <a:latin typeface="Cambria Math"/>
                          <a:sym typeface="WP MathA"/>
                        </a:rPr>
                        <m:t>𝑦</m:t>
                      </m:r>
                      <m:r>
                        <a:rPr lang="en-US" i="1" dirty="0" smtClean="0">
                          <a:latin typeface="Cambria Math"/>
                          <a:sym typeface="WP MathA"/>
                        </a:rPr>
                        <m:t>=4</m:t>
                      </m:r>
                      <m:r>
                        <m:rPr>
                          <m:nor/>
                        </m:rPr>
                        <a:rPr lang="en-US" b="0" i="0" dirty="0" smtClean="0">
                          <a:latin typeface="Cambria Math"/>
                          <a:sym typeface="WP MathA"/>
                        </a:rPr>
                        <m:t>          </m:t>
                      </m:r>
                      <m:r>
                        <m:rPr>
                          <m:nor/>
                        </m:rPr>
                        <a:rPr lang="en-US" dirty="0">
                          <a:latin typeface="Cambria Math"/>
                          <a:sym typeface="WP MathA"/>
                        </a:rPr>
                        <m:t>solve</m:t>
                      </m:r>
                      <m:r>
                        <m:rPr>
                          <m:nor/>
                        </m:rPr>
                        <a:rPr lang="en-US" dirty="0">
                          <a:latin typeface="Cambria Math"/>
                          <a:sym typeface="WP MathA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latin typeface="Cambria Math"/>
                          <a:sym typeface="WP MathA"/>
                        </a:rPr>
                        <m:t>for</m:t>
                      </m:r>
                      <m:r>
                        <m:rPr>
                          <m:nor/>
                        </m:rPr>
                        <a:rPr lang="en-US" dirty="0">
                          <a:latin typeface="Cambria Math"/>
                          <a:sym typeface="WP MathA"/>
                        </a:rPr>
                        <m:t> </m:t>
                      </m:r>
                      <m:r>
                        <a:rPr lang="en-US" b="0" i="1" dirty="0" smtClean="0">
                          <a:latin typeface="Cambria Math"/>
                          <a:sym typeface="WP MathA"/>
                        </a:rPr>
                        <m:t>h</m:t>
                      </m:r>
                      <m:r>
                        <a:rPr lang="en-US" b="1" i="1" dirty="0" smtClean="0">
                          <a:latin typeface="Cambria Math"/>
                          <a:sym typeface="WP MathA"/>
                        </a:rPr>
                        <m:t>     </m:t>
                      </m:r>
                      <m:r>
                        <a:rPr lang="en-US" b="1" i="1" dirty="0" smtClean="0">
                          <a:latin typeface="Cambria Math"/>
                        </a:rPr>
                        <m:t>𝒉</m:t>
                      </m:r>
                      <m:r>
                        <a:rPr lang="en-US" b="1" i="1" dirty="0" smtClean="0">
                          <a:latin typeface="Cambria Math"/>
                        </a:rPr>
                        <m:t> ↦</m:t>
                      </m:r>
                      <m:r>
                        <a:rPr lang="en-US" b="1" i="1" dirty="0" smtClean="0"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sz="1600" dirty="0" smtClean="0"/>
              </a:p>
              <a:p>
                <a:pPr marL="0" indent="0">
                  <a:buNone/>
                </a:pPr>
                <a:r>
                  <a:rPr lang="en-US" dirty="0" smtClean="0"/>
                  <a:t>Sometimes h must be constrained on several inputs</a:t>
                </a:r>
              </a:p>
              <a:p>
                <a:pPr marL="0" indent="0">
                  <a:buNone/>
                </a:pPr>
                <a:endParaRPr lang="en-US" sz="12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/>
                            </a:rPr>
                            <m:t>𝑥</m:t>
                          </m:r>
                          <m:r>
                            <a:rPr lang="en-US" i="1" baseline="-25000" dirty="0" smtClean="0">
                              <a:latin typeface="Cambria Math"/>
                            </a:rPr>
                            <m:t>1</m:t>
                          </m:r>
                          <m:r>
                            <a:rPr lang="en-US" i="1" dirty="0" smtClean="0">
                              <a:latin typeface="Cambria Math"/>
                            </a:rPr>
                            <m:t>,</m:t>
                          </m:r>
                          <m:r>
                            <a:rPr lang="en-US" i="1" dirty="0" smtClean="0">
                              <a:latin typeface="Cambria Math"/>
                            </a:rPr>
                            <m:t>𝑦</m:t>
                          </m:r>
                          <m:r>
                            <a:rPr lang="en-US" i="1" baseline="-25000" dirty="0" smtClean="0">
                              <a:latin typeface="Cambria Math"/>
                            </a:rPr>
                            <m:t>1</m:t>
                          </m:r>
                          <m:r>
                            <a:rPr lang="en-US" i="1" dirty="0" smtClean="0">
                              <a:latin typeface="Cambria Math"/>
                            </a:rPr>
                            <m:t>,</m:t>
                          </m:r>
                          <m:r>
                            <a:rPr lang="en-US" i="1" dirty="0" smtClean="0">
                              <a:latin typeface="Cambria Math"/>
                            </a:rPr>
                            <m:t>h</m:t>
                          </m:r>
                        </m:e>
                      </m:d>
                      <m:r>
                        <a:rPr lang="en-US" b="0" i="1" dirty="0" smtClean="0">
                          <a:latin typeface="Cambria Math"/>
                        </a:rPr>
                        <m:t>∧</m:t>
                      </m:r>
                      <m:r>
                        <a:rPr lang="en-US" i="1" dirty="0" smtClean="0">
                          <a:latin typeface="Cambria Math"/>
                          <a:sym typeface="WP MathA"/>
                        </a:rPr>
                        <m:t>𝑥</m:t>
                      </m:r>
                      <m:r>
                        <a:rPr lang="en-US" i="1" baseline="-25000" dirty="0" smtClean="0">
                          <a:latin typeface="Cambria Math"/>
                          <a:sym typeface="WP MathA"/>
                        </a:rPr>
                        <m:t>1</m:t>
                      </m:r>
                      <m:r>
                        <a:rPr lang="en-US" i="1" dirty="0" smtClean="0">
                          <a:latin typeface="Cambria Math"/>
                          <a:sym typeface="WP MathA"/>
                        </a:rPr>
                        <m:t>=</m:t>
                      </m:r>
                      <m:r>
                        <a:rPr lang="en-US" b="0" i="1" dirty="0" smtClean="0">
                          <a:latin typeface="Cambria Math"/>
                          <a:sym typeface="WP MathA"/>
                        </a:rPr>
                        <m:t>0∧</m:t>
                      </m:r>
                      <m:r>
                        <a:rPr lang="en-US" i="1" dirty="0" smtClean="0">
                          <a:latin typeface="Cambria Math"/>
                          <a:sym typeface="WP MathA"/>
                        </a:rPr>
                        <m:t>𝑦</m:t>
                      </m:r>
                      <m:r>
                        <a:rPr lang="en-US" i="1" baseline="-25000" dirty="0" smtClean="0">
                          <a:latin typeface="Cambria Math"/>
                          <a:sym typeface="WP MathA"/>
                        </a:rPr>
                        <m:t>1</m:t>
                      </m:r>
                      <m:r>
                        <a:rPr lang="en-US" i="1" dirty="0" smtClean="0">
                          <a:latin typeface="Cambria Math"/>
                          <a:sym typeface="WP MathA"/>
                        </a:rPr>
                        <m:t>=</m:t>
                      </m:r>
                      <m:r>
                        <a:rPr lang="en-US" b="0" i="1" dirty="0" smtClean="0">
                          <a:latin typeface="Cambria Math"/>
                          <a:sym typeface="WP MathA"/>
                        </a:rPr>
                        <m:t>0∧                                           </m:t>
                      </m:r>
                    </m:oMath>
                  </m:oMathPara>
                </a14:m>
                <a:endParaRPr lang="en-US" dirty="0" smtClean="0">
                  <a:sym typeface="WP MathA"/>
                </a:endParaRPr>
              </a:p>
              <a:p>
                <a:pPr marL="457200" lvl="1" indent="0" algn="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i="1" dirty="0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/>
                            </a:rPr>
                            <m:t>𝑥</m:t>
                          </m:r>
                          <m:r>
                            <a:rPr lang="en-US" i="1" baseline="-25000" dirty="0" smtClean="0">
                              <a:latin typeface="Cambria Math"/>
                            </a:rPr>
                            <m:t>2</m:t>
                          </m:r>
                          <m:r>
                            <a:rPr lang="en-US" i="1" dirty="0" smtClean="0">
                              <a:latin typeface="Cambria Math"/>
                            </a:rPr>
                            <m:t>,</m:t>
                          </m:r>
                          <m:r>
                            <a:rPr lang="en-US" i="1" dirty="0" smtClean="0">
                              <a:latin typeface="Cambria Math"/>
                            </a:rPr>
                            <m:t>𝑦</m:t>
                          </m:r>
                          <m:r>
                            <a:rPr lang="en-US" i="1" baseline="-25000" dirty="0" smtClean="0">
                              <a:latin typeface="Cambria Math"/>
                            </a:rPr>
                            <m:t>2</m:t>
                          </m:r>
                          <m:r>
                            <a:rPr lang="en-US" i="1" dirty="0" smtClean="0">
                              <a:latin typeface="Cambria Math"/>
                            </a:rPr>
                            <m:t>,</m:t>
                          </m:r>
                          <m:r>
                            <a:rPr lang="en-US" i="1" dirty="0" smtClean="0">
                              <a:latin typeface="Cambria Math"/>
                            </a:rPr>
                            <m:t>h</m:t>
                          </m:r>
                        </m:e>
                      </m:d>
                      <m:r>
                        <a:rPr lang="en-US" b="0" i="1" dirty="0" smtClean="0">
                          <a:latin typeface="Cambria Math"/>
                        </a:rPr>
                        <m:t>∧</m:t>
                      </m:r>
                      <m:r>
                        <a:rPr lang="en-US" i="1" dirty="0" smtClean="0">
                          <a:latin typeface="Cambria Math"/>
                          <a:sym typeface="WP MathA"/>
                        </a:rPr>
                        <m:t>𝑥</m:t>
                      </m:r>
                      <m:r>
                        <a:rPr lang="en-US" i="1" baseline="-25000" dirty="0" smtClean="0">
                          <a:latin typeface="Cambria Math"/>
                          <a:sym typeface="WP MathA"/>
                        </a:rPr>
                        <m:t>2</m:t>
                      </m:r>
                      <m:r>
                        <a:rPr lang="en-US" i="1" dirty="0" smtClean="0">
                          <a:latin typeface="Cambria Math"/>
                          <a:sym typeface="WP MathA"/>
                        </a:rPr>
                        <m:t>=</m:t>
                      </m:r>
                      <m:r>
                        <a:rPr lang="en-US" b="0" i="1" dirty="0" smtClean="0">
                          <a:latin typeface="Cambria Math"/>
                          <a:sym typeface="WP MathA"/>
                        </a:rPr>
                        <m:t>3∧</m:t>
                      </m:r>
                      <m:r>
                        <a:rPr lang="en-US" i="1" dirty="0" smtClean="0">
                          <a:latin typeface="Cambria Math"/>
                          <a:sym typeface="WP MathA"/>
                        </a:rPr>
                        <m:t>𝑦</m:t>
                      </m:r>
                      <m:r>
                        <a:rPr lang="en-US" i="1" baseline="-25000" dirty="0" smtClean="0">
                          <a:latin typeface="Cambria Math"/>
                          <a:sym typeface="WP MathA"/>
                        </a:rPr>
                        <m:t>2</m:t>
                      </m:r>
                      <m:r>
                        <a:rPr lang="en-US" i="1" dirty="0" smtClean="0">
                          <a:latin typeface="Cambria Math"/>
                          <a:sym typeface="WP MathA"/>
                        </a:rPr>
                        <m:t>=6</m:t>
                      </m:r>
                      <m:r>
                        <a:rPr lang="en-US" b="0" i="1" dirty="0" smtClean="0">
                          <a:latin typeface="Cambria Math"/>
                          <a:sym typeface="WP MathA"/>
                        </a:rPr>
                        <m:t>       </m:t>
                      </m:r>
                      <m:r>
                        <m:rPr>
                          <m:nor/>
                        </m:rPr>
                        <a:rPr lang="en-US" b="0" i="0" dirty="0" smtClean="0">
                          <a:latin typeface="Cambria Math"/>
                          <a:sym typeface="WP MathA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latin typeface="Cambria Math"/>
                          <a:sym typeface="WP MathA"/>
                        </a:rPr>
                        <m:t>solve</m:t>
                      </m:r>
                      <m:r>
                        <m:rPr>
                          <m:nor/>
                        </m:rPr>
                        <a:rPr lang="en-US" dirty="0">
                          <a:latin typeface="Cambria Math"/>
                          <a:sym typeface="WP MathA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latin typeface="Cambria Math"/>
                          <a:sym typeface="WP MathA"/>
                        </a:rPr>
                        <m:t>for</m:t>
                      </m:r>
                      <m:r>
                        <m:rPr>
                          <m:nor/>
                        </m:rPr>
                        <a:rPr lang="en-US" dirty="0">
                          <a:latin typeface="Cambria Math"/>
                          <a:sym typeface="WP MathA"/>
                        </a:rPr>
                        <m:t> </m:t>
                      </m:r>
                      <m:r>
                        <a:rPr lang="en-US" i="1" dirty="0">
                          <a:latin typeface="Cambria Math"/>
                          <a:sym typeface="WP MathA"/>
                        </a:rPr>
                        <m:t>h</m:t>
                      </m:r>
                      <m:r>
                        <a:rPr lang="en-US" b="1" i="1" dirty="0" smtClean="0">
                          <a:latin typeface="Cambria Math"/>
                          <a:sym typeface="WP MathA"/>
                        </a:rPr>
                        <m:t>       </m:t>
                      </m:r>
                      <m:r>
                        <a:rPr lang="en-US" b="1" i="1" dirty="0">
                          <a:latin typeface="Cambria Math"/>
                        </a:rPr>
                        <m:t>𝒉</m:t>
                      </m:r>
                      <m:r>
                        <a:rPr lang="en-US" b="1" i="1" dirty="0" smtClean="0">
                          <a:latin typeface="Cambria Math"/>
                        </a:rPr>
                        <m:t>↦</m:t>
                      </m:r>
                      <m:r>
                        <a:rPr lang="en-US" b="1" i="1" dirty="0" smtClean="0">
                          <a:latin typeface="Cambria Math"/>
                        </a:rPr>
                        <m:t>𝟏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305800" cy="4724400"/>
              </a:xfrm>
              <a:blipFill rotWithShape="0">
                <a:blip r:embed="rId3"/>
                <a:stretch>
                  <a:fillRect l="-1467" t="-1290" b="-2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EDDC2B-BF4F-4513-8A14-81E94D4C29A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789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Inductive synthesis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Our constraints encode </a:t>
                </a:r>
                <a:r>
                  <a:rPr lang="en-US" b="1" dirty="0" smtClean="0"/>
                  <a:t>inductive synthesis:</a:t>
                </a:r>
                <a:endParaRPr lang="en-US" b="1" dirty="0"/>
              </a:p>
              <a:p>
                <a:pPr marL="400050" lvl="1" indent="0">
                  <a:buNone/>
                </a:pPr>
                <a:r>
                  <a:rPr lang="en-US" dirty="0" smtClean="0"/>
                  <a:t>We ask for a program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𝑃</m:t>
                    </m:r>
                  </m:oMath>
                </a14:m>
                <a:r>
                  <a:rPr lang="en-US" dirty="0" smtClean="0"/>
                  <a:t> correct on a few inputs.</a:t>
                </a:r>
              </a:p>
              <a:p>
                <a:pPr marL="400050" lvl="1" indent="0">
                  <a:buNone/>
                </a:pPr>
                <a:r>
                  <a:rPr lang="en-US" dirty="0" smtClean="0"/>
                  <a:t>We hope (or test, verify)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𝑃</m:t>
                    </m:r>
                  </m:oMath>
                </a14:m>
                <a:r>
                  <a:rPr lang="en-US" dirty="0" smtClean="0"/>
                  <a:t> is correct on rest of inputs.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467" t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EDDC2B-BF4F-4513-8A14-81E94D4C29A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33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547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609600" y="2743200"/>
            <a:ext cx="7772400" cy="1143000"/>
          </a:xfrm>
        </p:spPr>
        <p:txBody>
          <a:bodyPr/>
          <a:lstStyle/>
          <a:p>
            <a:pPr algn="ctr"/>
            <a:r>
              <a:rPr lang="en-US" sz="4000" dirty="0" smtClean="0"/>
              <a:t>We propose a programming model for low-power devices by exploiting </a:t>
            </a:r>
            <a:r>
              <a:rPr lang="en-US" sz="4000" dirty="0" smtClean="0">
                <a:solidFill>
                  <a:schemeClr val="accent2"/>
                </a:solidFill>
              </a:rPr>
              <a:t>program</a:t>
            </a:r>
            <a:r>
              <a:rPr lang="en-US" sz="4000" dirty="0" smtClean="0"/>
              <a:t> </a:t>
            </a:r>
            <a:r>
              <a:rPr lang="en-US" sz="4000" dirty="0" smtClean="0">
                <a:solidFill>
                  <a:schemeClr val="accent2"/>
                </a:solidFill>
              </a:rPr>
              <a:t>synthesis</a:t>
            </a:r>
            <a:r>
              <a:rPr lang="en-US" sz="4000" dirty="0" smtClean="0"/>
              <a:t>.</a:t>
            </a:r>
            <a:endParaRPr lang="en-US" sz="2400" u="sng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9pPr>
          </a:lstStyle>
          <a:p>
            <a:pPr eaLnBrk="1" hangingPunct="1"/>
            <a:fld id="{614ED918-2E93-469A-A8ED-D837DAD2F1C5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34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43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-6693" y="3962400"/>
            <a:ext cx="4531068" cy="2895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ndara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" y="990600"/>
            <a:ext cx="4524374" cy="2895600"/>
          </a:xfrm>
          <a:prstGeom prst="rect">
            <a:avLst/>
          </a:prstGeom>
          <a:solidFill>
            <a:srgbClr val="CC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prstClr val="white"/>
              </a:solidFill>
              <a:latin typeface="Candara" pitchFamily="34" charset="0"/>
            </a:endParaRPr>
          </a:p>
        </p:txBody>
      </p:sp>
      <p:sp>
        <p:nvSpPr>
          <p:cNvPr id="7" name="Flowchart: Card 6"/>
          <p:cNvSpPr/>
          <p:nvPr/>
        </p:nvSpPr>
        <p:spPr>
          <a:xfrm>
            <a:off x="153601" y="1562098"/>
            <a:ext cx="1295400" cy="1721402"/>
          </a:xfrm>
          <a:prstGeom prst="flowChartPunchedCar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ndar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>
                <a:latin typeface="Candara" pitchFamily="34" charset="0"/>
                <a:cs typeface="Calibri" pitchFamily="34" charset="0"/>
              </a:rPr>
              <a:t>Programming/Compiling Challenges</a:t>
            </a:r>
            <a:endParaRPr lang="en-US" sz="4000" dirty="0">
              <a:latin typeface="Candara" pitchFamily="34" charset="0"/>
              <a:cs typeface="Calibri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4555567"/>
              </p:ext>
            </p:extLst>
          </p:nvPr>
        </p:nvGraphicFramePr>
        <p:xfrm>
          <a:off x="160337" y="4152694"/>
          <a:ext cx="1889125" cy="2560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77825"/>
                <a:gridCol w="377825"/>
                <a:gridCol w="377825"/>
                <a:gridCol w="377825"/>
                <a:gridCol w="377825"/>
              </a:tblGrid>
              <a:tr h="3492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4925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92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4925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4925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925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4925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63" name="Group 62"/>
          <p:cNvGrpSpPr/>
          <p:nvPr/>
        </p:nvGrpSpPr>
        <p:grpSpPr>
          <a:xfrm>
            <a:off x="236537" y="4214169"/>
            <a:ext cx="1771650" cy="2388769"/>
            <a:chOff x="236537" y="4214169"/>
            <a:chExt cx="1771650" cy="2388769"/>
          </a:xfrm>
        </p:grpSpPr>
        <p:sp>
          <p:nvSpPr>
            <p:cNvPr id="25" name="Flowchart: Card 24"/>
            <p:cNvSpPr/>
            <p:nvPr/>
          </p:nvSpPr>
          <p:spPr>
            <a:xfrm>
              <a:off x="974081" y="4228894"/>
              <a:ext cx="247650" cy="190500"/>
            </a:xfrm>
            <a:prstGeom prst="flowChartPunchedCard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ndara" pitchFamily="34" charset="0"/>
              </a:endParaRPr>
            </a:p>
          </p:txBody>
        </p:sp>
        <p:sp>
          <p:nvSpPr>
            <p:cNvPr id="27" name="Flowchart: Card 26"/>
            <p:cNvSpPr/>
            <p:nvPr/>
          </p:nvSpPr>
          <p:spPr>
            <a:xfrm>
              <a:off x="1760537" y="4605363"/>
              <a:ext cx="247650" cy="190500"/>
            </a:xfrm>
            <a:prstGeom prst="flowChartPunchedCard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ndara" pitchFamily="34" charset="0"/>
              </a:endParaRPr>
            </a:p>
          </p:txBody>
        </p:sp>
        <p:sp>
          <p:nvSpPr>
            <p:cNvPr id="28" name="Flowchart: Card 27"/>
            <p:cNvSpPr/>
            <p:nvPr/>
          </p:nvSpPr>
          <p:spPr>
            <a:xfrm>
              <a:off x="617537" y="4228894"/>
              <a:ext cx="247650" cy="190500"/>
            </a:xfrm>
            <a:prstGeom prst="flowChartPunchedCard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ndara" pitchFamily="34" charset="0"/>
              </a:endParaRPr>
            </a:p>
          </p:txBody>
        </p:sp>
        <p:sp>
          <p:nvSpPr>
            <p:cNvPr id="29" name="Flowchart: Card 28"/>
            <p:cNvSpPr/>
            <p:nvPr/>
          </p:nvSpPr>
          <p:spPr>
            <a:xfrm>
              <a:off x="1360487" y="5355727"/>
              <a:ext cx="247650" cy="190500"/>
            </a:xfrm>
            <a:prstGeom prst="flowChartPunchedCard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ndara" pitchFamily="34" charset="0"/>
              </a:endParaRPr>
            </a:p>
          </p:txBody>
        </p:sp>
        <p:sp>
          <p:nvSpPr>
            <p:cNvPr id="30" name="Flowchart: Card 29"/>
            <p:cNvSpPr/>
            <p:nvPr/>
          </p:nvSpPr>
          <p:spPr>
            <a:xfrm>
              <a:off x="1342982" y="4214169"/>
              <a:ext cx="247650" cy="190500"/>
            </a:xfrm>
            <a:prstGeom prst="flowChartPunchedCard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ndara" pitchFamily="34" charset="0"/>
              </a:endParaRPr>
            </a:p>
          </p:txBody>
        </p:sp>
        <p:sp>
          <p:nvSpPr>
            <p:cNvPr id="31" name="Flowchart: Card 30"/>
            <p:cNvSpPr/>
            <p:nvPr/>
          </p:nvSpPr>
          <p:spPr>
            <a:xfrm>
              <a:off x="236537" y="4583224"/>
              <a:ext cx="247650" cy="190500"/>
            </a:xfrm>
            <a:prstGeom prst="flowChartPunchedCard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ndara" pitchFamily="34" charset="0"/>
              </a:endParaRPr>
            </a:p>
          </p:txBody>
        </p:sp>
        <p:sp>
          <p:nvSpPr>
            <p:cNvPr id="32" name="Flowchart: Card 31"/>
            <p:cNvSpPr/>
            <p:nvPr/>
          </p:nvSpPr>
          <p:spPr>
            <a:xfrm>
              <a:off x="236537" y="4989555"/>
              <a:ext cx="247650" cy="190500"/>
            </a:xfrm>
            <a:prstGeom prst="flowChartPunchedCard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ndara" pitchFamily="34" charset="0"/>
              </a:endParaRPr>
            </a:p>
          </p:txBody>
        </p:sp>
        <p:sp>
          <p:nvSpPr>
            <p:cNvPr id="33" name="Flowchart: Card 32"/>
            <p:cNvSpPr/>
            <p:nvPr/>
          </p:nvSpPr>
          <p:spPr>
            <a:xfrm>
              <a:off x="1760537" y="4988731"/>
              <a:ext cx="247650" cy="190500"/>
            </a:xfrm>
            <a:prstGeom prst="flowChartPunchedCard">
              <a:avLst/>
            </a:prstGeom>
            <a:solidFill>
              <a:schemeClr val="bg2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ndara" pitchFamily="34" charset="0"/>
              </a:endParaRPr>
            </a:p>
          </p:txBody>
        </p:sp>
        <p:sp>
          <p:nvSpPr>
            <p:cNvPr id="34" name="Flowchart: Card 33"/>
            <p:cNvSpPr/>
            <p:nvPr/>
          </p:nvSpPr>
          <p:spPr>
            <a:xfrm>
              <a:off x="609557" y="4988731"/>
              <a:ext cx="247650" cy="190500"/>
            </a:xfrm>
            <a:prstGeom prst="flowChartPunchedCard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Candara" pitchFamily="34" charset="0"/>
              </a:endParaRPr>
            </a:p>
          </p:txBody>
        </p:sp>
        <p:sp>
          <p:nvSpPr>
            <p:cNvPr id="36" name="Flowchart: Card 35"/>
            <p:cNvSpPr/>
            <p:nvPr/>
          </p:nvSpPr>
          <p:spPr>
            <a:xfrm>
              <a:off x="994933" y="6046883"/>
              <a:ext cx="247650" cy="190500"/>
            </a:xfrm>
            <a:prstGeom prst="flowChartPunchedCard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ndara" pitchFamily="34" charset="0"/>
              </a:endParaRPr>
            </a:p>
          </p:txBody>
        </p:sp>
        <p:sp>
          <p:nvSpPr>
            <p:cNvPr id="37" name="Flowchart: Card 36"/>
            <p:cNvSpPr/>
            <p:nvPr/>
          </p:nvSpPr>
          <p:spPr>
            <a:xfrm>
              <a:off x="974081" y="4989555"/>
              <a:ext cx="247650" cy="190500"/>
            </a:xfrm>
            <a:prstGeom prst="flowChartPunchedCard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ndara" pitchFamily="34" charset="0"/>
              </a:endParaRPr>
            </a:p>
          </p:txBody>
        </p:sp>
        <p:sp>
          <p:nvSpPr>
            <p:cNvPr id="38" name="Flowchart: Card 37"/>
            <p:cNvSpPr/>
            <p:nvPr/>
          </p:nvSpPr>
          <p:spPr>
            <a:xfrm>
              <a:off x="994933" y="6412438"/>
              <a:ext cx="247650" cy="190500"/>
            </a:xfrm>
            <a:prstGeom prst="flowChartPunchedCard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ndara" pitchFamily="34" charset="0"/>
              </a:endParaRPr>
            </a:p>
          </p:txBody>
        </p:sp>
        <p:sp>
          <p:nvSpPr>
            <p:cNvPr id="39" name="Flowchart: Card 38"/>
            <p:cNvSpPr/>
            <p:nvPr/>
          </p:nvSpPr>
          <p:spPr>
            <a:xfrm>
              <a:off x="1360487" y="5714794"/>
              <a:ext cx="247650" cy="190500"/>
            </a:xfrm>
            <a:prstGeom prst="flowChartPunchedCard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ndara" pitchFamily="34" charset="0"/>
              </a:endParaRPr>
            </a:p>
          </p:txBody>
        </p:sp>
        <p:sp>
          <p:nvSpPr>
            <p:cNvPr id="40" name="Flowchart: Card 39"/>
            <p:cNvSpPr/>
            <p:nvPr/>
          </p:nvSpPr>
          <p:spPr>
            <a:xfrm>
              <a:off x="1760537" y="5344812"/>
              <a:ext cx="247650" cy="190500"/>
            </a:xfrm>
            <a:prstGeom prst="flowChartPunchedCard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Candara" pitchFamily="34" charset="0"/>
              </a:endParaRPr>
            </a:p>
          </p:txBody>
        </p:sp>
        <p:sp>
          <p:nvSpPr>
            <p:cNvPr id="41" name="Flowchart: Card 40"/>
            <p:cNvSpPr/>
            <p:nvPr/>
          </p:nvSpPr>
          <p:spPr>
            <a:xfrm>
              <a:off x="638132" y="5322981"/>
              <a:ext cx="247650" cy="190500"/>
            </a:xfrm>
            <a:prstGeom prst="flowChartPunchedCard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Candara" pitchFamily="34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762566" y="1874047"/>
            <a:ext cx="23352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prstClr val="black"/>
                </a:solidFill>
                <a:latin typeface="Candara" pitchFamily="34" charset="0"/>
              </a:rPr>
              <a:t>Algorithm/</a:t>
            </a:r>
            <a:r>
              <a:rPr lang="en-US" sz="3200" b="1" dirty="0">
                <a:solidFill>
                  <a:prstClr val="black"/>
                </a:solidFill>
                <a:latin typeface="Candara" pitchFamily="34" charset="0"/>
              </a:rPr>
              <a:t/>
            </a:r>
            <a:br>
              <a:rPr lang="en-US" sz="3200" b="1" dirty="0">
                <a:solidFill>
                  <a:prstClr val="black"/>
                </a:solidFill>
                <a:latin typeface="Candara" pitchFamily="34" charset="0"/>
              </a:rPr>
            </a:br>
            <a:r>
              <a:rPr lang="en-US" sz="3200" b="1" dirty="0" err="1" smtClean="0">
                <a:solidFill>
                  <a:prstClr val="black"/>
                </a:solidFill>
                <a:latin typeface="Candara" pitchFamily="34" charset="0"/>
              </a:rPr>
              <a:t>Pseudocode</a:t>
            </a:r>
            <a:endParaRPr lang="en-US" sz="3200" b="1" dirty="0" smtClean="0">
              <a:solidFill>
                <a:prstClr val="black"/>
              </a:solidFill>
              <a:latin typeface="Candara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648200" y="990600"/>
            <a:ext cx="4486017" cy="2895600"/>
            <a:chOff x="4648200" y="990600"/>
            <a:chExt cx="4486017" cy="2895600"/>
          </a:xfrm>
        </p:grpSpPr>
        <p:sp>
          <p:nvSpPr>
            <p:cNvPr id="45" name="Rectangle 44"/>
            <p:cNvSpPr/>
            <p:nvPr/>
          </p:nvSpPr>
          <p:spPr>
            <a:xfrm>
              <a:off x="4648200" y="990600"/>
              <a:ext cx="4486017" cy="28956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ndara" pitchFamily="34" charset="0"/>
              </a:endParaRPr>
            </a:p>
          </p:txBody>
        </p:sp>
        <p:sp>
          <p:nvSpPr>
            <p:cNvPr id="12" name="Flowchart: Card 11"/>
            <p:cNvSpPr/>
            <p:nvPr/>
          </p:nvSpPr>
          <p:spPr>
            <a:xfrm>
              <a:off x="4923653" y="1612556"/>
              <a:ext cx="495300" cy="381000"/>
            </a:xfrm>
            <a:prstGeom prst="flowChartPunchedCard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ndara" pitchFamily="34" charset="0"/>
              </a:endParaRPr>
            </a:p>
          </p:txBody>
        </p:sp>
        <p:sp>
          <p:nvSpPr>
            <p:cNvPr id="19" name="Flowchart: Card 18"/>
            <p:cNvSpPr/>
            <p:nvPr/>
          </p:nvSpPr>
          <p:spPr>
            <a:xfrm>
              <a:off x="4923653" y="2222156"/>
              <a:ext cx="495300" cy="381000"/>
            </a:xfrm>
            <a:prstGeom prst="flowChartPunchedCard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ndara" pitchFamily="34" charset="0"/>
              </a:endParaRPr>
            </a:p>
          </p:txBody>
        </p:sp>
        <p:sp>
          <p:nvSpPr>
            <p:cNvPr id="20" name="Flowchart: Card 19"/>
            <p:cNvSpPr/>
            <p:nvPr/>
          </p:nvSpPr>
          <p:spPr>
            <a:xfrm>
              <a:off x="4923653" y="2772032"/>
              <a:ext cx="495300" cy="381000"/>
            </a:xfrm>
            <a:prstGeom prst="flowChartPunchedCard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ndara" pitchFamily="34" charset="0"/>
              </a:endParaRPr>
            </a:p>
          </p:txBody>
        </p:sp>
        <p:sp>
          <p:nvSpPr>
            <p:cNvPr id="21" name="Flowchart: Card 20"/>
            <p:cNvSpPr/>
            <p:nvPr/>
          </p:nvSpPr>
          <p:spPr>
            <a:xfrm>
              <a:off x="5638800" y="1612556"/>
              <a:ext cx="495300" cy="381000"/>
            </a:xfrm>
            <a:prstGeom prst="flowChartPunchedCard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ndara" pitchFamily="34" charset="0"/>
              </a:endParaRPr>
            </a:p>
          </p:txBody>
        </p:sp>
        <p:sp>
          <p:nvSpPr>
            <p:cNvPr id="22" name="Flowchart: Card 21"/>
            <p:cNvSpPr/>
            <p:nvPr/>
          </p:nvSpPr>
          <p:spPr>
            <a:xfrm>
              <a:off x="5662484" y="2222156"/>
              <a:ext cx="495300" cy="381000"/>
            </a:xfrm>
            <a:prstGeom prst="flowChartPunchedCard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ndara" pitchFamily="34" charset="0"/>
              </a:endParaRPr>
            </a:p>
          </p:txBody>
        </p:sp>
        <p:sp>
          <p:nvSpPr>
            <p:cNvPr id="23" name="Flowchart: Card 22"/>
            <p:cNvSpPr/>
            <p:nvPr/>
          </p:nvSpPr>
          <p:spPr>
            <a:xfrm>
              <a:off x="5662484" y="2772032"/>
              <a:ext cx="495300" cy="381000"/>
            </a:xfrm>
            <a:prstGeom prst="flowChartPunchedCard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ndara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386832" y="1706940"/>
              <a:ext cx="260114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prstClr val="black"/>
                  </a:solidFill>
                  <a:latin typeface="Candara" pitchFamily="34" charset="0"/>
                </a:rPr>
                <a:t>Partition</a:t>
              </a:r>
            </a:p>
            <a:p>
              <a:pPr algn="ctr"/>
              <a:r>
                <a:rPr lang="en-US" sz="2400" b="1" dirty="0" smtClean="0">
                  <a:solidFill>
                    <a:prstClr val="black"/>
                  </a:solidFill>
                  <a:latin typeface="Candara" pitchFamily="34" charset="0"/>
                </a:rPr>
                <a:t>&amp;</a:t>
              </a:r>
            </a:p>
            <a:p>
              <a:pPr algn="ctr"/>
              <a:r>
                <a:rPr lang="en-US" sz="2400" b="1" dirty="0" smtClean="0">
                  <a:solidFill>
                    <a:prstClr val="black"/>
                  </a:solidFill>
                  <a:latin typeface="Candara" pitchFamily="34" charset="0"/>
                </a:rPr>
                <a:t>Distribute</a:t>
              </a:r>
            </a:p>
            <a:p>
              <a:pPr algn="ctr"/>
              <a:r>
                <a:rPr lang="en-US" sz="2400" b="1" dirty="0" smtClean="0">
                  <a:solidFill>
                    <a:prstClr val="black"/>
                  </a:solidFill>
                  <a:latin typeface="Candara" pitchFamily="34" charset="0"/>
                </a:rPr>
                <a:t>Data Structures</a:t>
              </a: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2158927" y="4724400"/>
            <a:ext cx="2260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prstClr val="black"/>
                </a:solidFill>
                <a:latin typeface="Candara" pitchFamily="34" charset="0"/>
              </a:rPr>
              <a:t>Place</a:t>
            </a:r>
            <a:endParaRPr lang="en-US" sz="2400" dirty="0">
              <a:solidFill>
                <a:prstClr val="black"/>
              </a:solidFill>
              <a:latin typeface="Candara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648200" y="3985054"/>
            <a:ext cx="4495800" cy="2895600"/>
            <a:chOff x="4648200" y="3985054"/>
            <a:chExt cx="4495800" cy="2895600"/>
          </a:xfrm>
        </p:grpSpPr>
        <p:sp>
          <p:nvSpPr>
            <p:cNvPr id="46" name="Rectangle 45"/>
            <p:cNvSpPr/>
            <p:nvPr/>
          </p:nvSpPr>
          <p:spPr>
            <a:xfrm>
              <a:off x="4648200" y="3985054"/>
              <a:ext cx="4495800" cy="28956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ndara" pitchFamily="34" charset="0"/>
              </a:endParaRPr>
            </a:p>
          </p:txBody>
        </p:sp>
        <p:sp>
          <p:nvSpPr>
            <p:cNvPr id="42" name="Flowchart: Card 41"/>
            <p:cNvSpPr/>
            <p:nvPr/>
          </p:nvSpPr>
          <p:spPr>
            <a:xfrm>
              <a:off x="4953000" y="4279557"/>
              <a:ext cx="1466850" cy="2184162"/>
            </a:xfrm>
            <a:prstGeom prst="flowChartPunchedCard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prstClr val="white"/>
                  </a:solidFill>
                  <a:latin typeface="Candara" pitchFamily="34" charset="0"/>
                </a:rPr>
                <a:t>Comp1</a:t>
              </a:r>
            </a:p>
            <a:p>
              <a:pPr algn="ctr"/>
              <a:r>
                <a:rPr lang="en-US" dirty="0" smtClean="0">
                  <a:solidFill>
                    <a:prstClr val="white"/>
                  </a:solidFill>
                  <a:latin typeface="Candara" pitchFamily="34" charset="0"/>
                </a:rPr>
                <a:t>Comp2</a:t>
              </a:r>
            </a:p>
            <a:p>
              <a:pPr algn="ctr"/>
              <a:r>
                <a:rPr lang="en-US" dirty="0" smtClean="0">
                  <a:solidFill>
                    <a:prstClr val="white"/>
                  </a:solidFill>
                  <a:latin typeface="Candara" pitchFamily="34" charset="0"/>
                </a:rPr>
                <a:t>Comp3</a:t>
              </a:r>
            </a:p>
            <a:p>
              <a:pPr algn="ctr"/>
              <a:r>
                <a:rPr lang="en-US" dirty="0" smtClean="0">
                  <a:solidFill>
                    <a:prstClr val="white"/>
                  </a:solidFill>
                  <a:latin typeface="Candara" pitchFamily="34" charset="0"/>
                </a:rPr>
                <a:t>Send X</a:t>
              </a:r>
            </a:p>
            <a:p>
              <a:pPr algn="ctr"/>
              <a:r>
                <a:rPr lang="en-US" dirty="0" smtClean="0">
                  <a:solidFill>
                    <a:prstClr val="white"/>
                  </a:solidFill>
                  <a:latin typeface="Candara" pitchFamily="34" charset="0"/>
                </a:rPr>
                <a:t>Comp4</a:t>
              </a:r>
            </a:p>
            <a:p>
              <a:pPr algn="ctr"/>
              <a:r>
                <a:rPr lang="en-US" dirty="0" err="1" smtClean="0">
                  <a:solidFill>
                    <a:prstClr val="white"/>
                  </a:solidFill>
                  <a:latin typeface="Candara" pitchFamily="34" charset="0"/>
                </a:rPr>
                <a:t>Recv</a:t>
              </a:r>
              <a:r>
                <a:rPr lang="en-US" dirty="0" smtClean="0">
                  <a:solidFill>
                    <a:prstClr val="white"/>
                  </a:solidFill>
                  <a:latin typeface="Candara" pitchFamily="34" charset="0"/>
                </a:rPr>
                <a:t> Y</a:t>
              </a:r>
            </a:p>
            <a:p>
              <a:pPr algn="ctr"/>
              <a:r>
                <a:rPr lang="en-US" dirty="0" smtClean="0">
                  <a:solidFill>
                    <a:prstClr val="white"/>
                  </a:solidFill>
                  <a:latin typeface="Candara" pitchFamily="34" charset="0"/>
                </a:rPr>
                <a:t>Comp5</a:t>
              </a:r>
            </a:p>
            <a:p>
              <a:pPr algn="ctr"/>
              <a:endParaRPr lang="en-US" dirty="0" smtClean="0">
                <a:solidFill>
                  <a:prstClr val="white"/>
                </a:solidFill>
                <a:latin typeface="Candara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625773" y="4724400"/>
              <a:ext cx="23622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prstClr val="black"/>
                  </a:solidFill>
                  <a:latin typeface="Candara" pitchFamily="34" charset="0"/>
                </a:rPr>
                <a:t>Schedule</a:t>
              </a:r>
              <a:br>
                <a:rPr lang="en-US" sz="2400" b="1" dirty="0" smtClean="0">
                  <a:solidFill>
                    <a:prstClr val="black"/>
                  </a:solidFill>
                  <a:latin typeface="Candara" pitchFamily="34" charset="0"/>
                </a:rPr>
              </a:br>
              <a:r>
                <a:rPr lang="en-US" sz="2400" b="1" dirty="0" smtClean="0">
                  <a:solidFill>
                    <a:prstClr val="black"/>
                  </a:solidFill>
                  <a:latin typeface="Candara" pitchFamily="34" charset="0"/>
                </a:rPr>
                <a:t>&amp;</a:t>
              </a:r>
              <a:br>
                <a:rPr lang="en-US" sz="2400" b="1" dirty="0" smtClean="0">
                  <a:solidFill>
                    <a:prstClr val="black"/>
                  </a:solidFill>
                  <a:latin typeface="Candara" pitchFamily="34" charset="0"/>
                </a:rPr>
              </a:br>
              <a:r>
                <a:rPr lang="en-US" sz="2400" b="1" dirty="0" smtClean="0">
                  <a:solidFill>
                    <a:prstClr val="black"/>
                  </a:solidFill>
                  <a:latin typeface="Candara" pitchFamily="34" charset="0"/>
                </a:rPr>
                <a:t>Implement code</a:t>
              </a:r>
              <a:endParaRPr lang="en-US" sz="2400" dirty="0">
                <a:solidFill>
                  <a:prstClr val="black"/>
                </a:solidFill>
                <a:latin typeface="Candara" pitchFamily="34" charset="0"/>
              </a:endParaRPr>
            </a:p>
          </p:txBody>
        </p:sp>
      </p:grpSp>
      <p:sp>
        <p:nvSpPr>
          <p:cNvPr id="24" name="Striped Right Arrow 23"/>
          <p:cNvSpPr/>
          <p:nvPr/>
        </p:nvSpPr>
        <p:spPr>
          <a:xfrm>
            <a:off x="4102859" y="1445908"/>
            <a:ext cx="685800" cy="507656"/>
          </a:xfrm>
          <a:prstGeom prst="striped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ndara" pitchFamily="34" charset="0"/>
            </a:endParaRPr>
          </a:p>
        </p:txBody>
      </p:sp>
      <p:sp>
        <p:nvSpPr>
          <p:cNvPr id="53" name="Striped Right Arrow 52"/>
          <p:cNvSpPr/>
          <p:nvPr/>
        </p:nvSpPr>
        <p:spPr>
          <a:xfrm>
            <a:off x="4237853" y="6349110"/>
            <a:ext cx="685800" cy="507656"/>
          </a:xfrm>
          <a:prstGeom prst="striped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ndara" pitchFamily="34" charset="0"/>
            </a:endParaRPr>
          </a:p>
        </p:txBody>
      </p:sp>
      <p:sp>
        <p:nvSpPr>
          <p:cNvPr id="54" name="Striped Right Arrow 53"/>
          <p:cNvSpPr/>
          <p:nvPr/>
        </p:nvSpPr>
        <p:spPr>
          <a:xfrm rot="8076800">
            <a:off x="4181475" y="3710288"/>
            <a:ext cx="685800" cy="507656"/>
          </a:xfrm>
          <a:prstGeom prst="striped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ndara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158926" y="5039937"/>
            <a:ext cx="22606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prstClr val="black"/>
                </a:solidFill>
                <a:latin typeface="Candara" pitchFamily="34" charset="0"/>
              </a:rPr>
              <a:t>&amp;</a:t>
            </a:r>
            <a:br>
              <a:rPr lang="en-US" sz="2400" b="1" dirty="0" smtClean="0">
                <a:solidFill>
                  <a:prstClr val="black"/>
                </a:solidFill>
                <a:latin typeface="Candara" pitchFamily="34" charset="0"/>
              </a:rPr>
            </a:br>
            <a:r>
              <a:rPr lang="en-US" sz="2400" b="1" dirty="0" smtClean="0">
                <a:solidFill>
                  <a:prstClr val="black"/>
                </a:solidFill>
                <a:latin typeface="Candara" pitchFamily="34" charset="0"/>
              </a:rPr>
              <a:t>Route Communication </a:t>
            </a:r>
            <a:endParaRPr lang="en-US" sz="2400" dirty="0">
              <a:solidFill>
                <a:prstClr val="black"/>
              </a:solidFill>
              <a:latin typeface="Candara" pitchFamily="34" charset="0"/>
            </a:endParaRPr>
          </a:p>
        </p:txBody>
      </p:sp>
      <p:grpSp>
        <p:nvGrpSpPr>
          <p:cNvPr id="62" name="Group 61"/>
          <p:cNvGrpSpPr/>
          <p:nvPr/>
        </p:nvGrpSpPr>
        <p:grpSpPr>
          <a:xfrm>
            <a:off x="360360" y="4324144"/>
            <a:ext cx="1524002" cy="2183545"/>
            <a:chOff x="360360" y="4324144"/>
            <a:chExt cx="1524002" cy="2183545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1504632" y="4386482"/>
              <a:ext cx="0" cy="1006946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Elbow Connector 14"/>
            <p:cNvCxnSpPr/>
            <p:nvPr/>
          </p:nvCxnSpPr>
          <p:spPr>
            <a:xfrm rot="16200000" flipH="1">
              <a:off x="298724" y="5247701"/>
              <a:ext cx="860820" cy="737547"/>
            </a:xfrm>
            <a:prstGeom prst="bentConnector3">
              <a:avLst>
                <a:gd name="adj1" fmla="val 70065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Elbow Connector 51"/>
            <p:cNvCxnSpPr>
              <a:stCxn id="31" idx="3"/>
              <a:endCxn id="37" idx="0"/>
            </p:cNvCxnSpPr>
            <p:nvPr/>
          </p:nvCxnSpPr>
          <p:spPr>
            <a:xfrm>
              <a:off x="484187" y="4678474"/>
              <a:ext cx="613719" cy="311081"/>
            </a:xfrm>
            <a:prstGeom prst="bentConnector2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Elbow Connector 55"/>
            <p:cNvCxnSpPr>
              <a:stCxn id="39" idx="2"/>
            </p:cNvCxnSpPr>
            <p:nvPr/>
          </p:nvCxnSpPr>
          <p:spPr>
            <a:xfrm rot="5400000">
              <a:off x="1062251" y="6085627"/>
              <a:ext cx="602394" cy="241729"/>
            </a:xfrm>
            <a:prstGeom prst="bentConnector3">
              <a:avLst>
                <a:gd name="adj1" fmla="val 102285"/>
              </a:avLst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Elbow Connector 58"/>
            <p:cNvCxnSpPr>
              <a:endCxn id="27" idx="0"/>
            </p:cNvCxnSpPr>
            <p:nvPr/>
          </p:nvCxnSpPr>
          <p:spPr>
            <a:xfrm>
              <a:off x="1221731" y="4324144"/>
              <a:ext cx="662631" cy="281219"/>
            </a:xfrm>
            <a:prstGeom prst="bentConnector2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endCxn id="34" idx="0"/>
            </p:cNvCxnSpPr>
            <p:nvPr/>
          </p:nvCxnSpPr>
          <p:spPr>
            <a:xfrm flipH="1">
              <a:off x="733382" y="4464753"/>
              <a:ext cx="7980" cy="523978"/>
            </a:xfrm>
            <a:prstGeom prst="line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901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50" grpId="0"/>
      <p:bldP spid="24" grpId="0" animBg="1"/>
      <p:bldP spid="53" grpId="0" animBg="1"/>
      <p:bldP spid="54" grpId="0" animBg="1"/>
      <p:bldP spid="4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4648200" y="3985054"/>
            <a:ext cx="4495800" cy="28956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-6693" y="3962400"/>
            <a:ext cx="4531068" cy="28956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itchFamily="34" charset="0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648200" y="990600"/>
            <a:ext cx="4486017" cy="2895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" y="990600"/>
            <a:ext cx="4524374" cy="2895600"/>
          </a:xfrm>
          <a:prstGeom prst="rect">
            <a:avLst/>
          </a:prstGeom>
          <a:solidFill>
            <a:srgbClr val="CC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latin typeface="Candara" pitchFamily="34" charset="0"/>
            </a:endParaRPr>
          </a:p>
        </p:txBody>
      </p:sp>
      <p:sp>
        <p:nvSpPr>
          <p:cNvPr id="7" name="Flowchart: Card 6"/>
          <p:cNvSpPr/>
          <p:nvPr/>
        </p:nvSpPr>
        <p:spPr>
          <a:xfrm>
            <a:off x="153601" y="1562098"/>
            <a:ext cx="1295400" cy="1721402"/>
          </a:xfrm>
          <a:prstGeom prst="flowChartPunchedCar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itchFamily="34" charset="0"/>
              </a:rPr>
              <a:t>Language?</a:t>
            </a:r>
            <a:endParaRPr lang="en-US" dirty="0">
              <a:latin typeface="Candar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400" dirty="0" smtClean="0">
                <a:latin typeface="Candara" pitchFamily="34" charset="0"/>
                <a:cs typeface="Calibri" pitchFamily="34" charset="0"/>
              </a:rPr>
              <a:t>Project Pipeline</a:t>
            </a:r>
            <a:endParaRPr lang="en-US" sz="4400" dirty="0">
              <a:latin typeface="Candara" pitchFamily="34" charset="0"/>
              <a:cs typeface="Calibri" pitchFamily="34" charset="0"/>
            </a:endParaRPr>
          </a:p>
        </p:txBody>
      </p:sp>
      <p:sp>
        <p:nvSpPr>
          <p:cNvPr id="12" name="Flowchart: Card 11"/>
          <p:cNvSpPr/>
          <p:nvPr/>
        </p:nvSpPr>
        <p:spPr>
          <a:xfrm>
            <a:off x="4923653" y="1612556"/>
            <a:ext cx="495300" cy="381000"/>
          </a:xfrm>
          <a:prstGeom prst="flowChartPunchedCard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itchFamily="34" charset="0"/>
            </a:endParaRPr>
          </a:p>
        </p:txBody>
      </p:sp>
      <p:sp>
        <p:nvSpPr>
          <p:cNvPr id="19" name="Flowchart: Card 18"/>
          <p:cNvSpPr/>
          <p:nvPr/>
        </p:nvSpPr>
        <p:spPr>
          <a:xfrm>
            <a:off x="4923653" y="2222156"/>
            <a:ext cx="495300" cy="381000"/>
          </a:xfrm>
          <a:prstGeom prst="flowChartPunchedCard">
            <a:avLst/>
          </a:prstGeom>
          <a:solidFill>
            <a:schemeClr val="bg2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itchFamily="34" charset="0"/>
            </a:endParaRPr>
          </a:p>
        </p:txBody>
      </p:sp>
      <p:sp>
        <p:nvSpPr>
          <p:cNvPr id="20" name="Flowchart: Card 19"/>
          <p:cNvSpPr/>
          <p:nvPr/>
        </p:nvSpPr>
        <p:spPr>
          <a:xfrm>
            <a:off x="4923653" y="2772032"/>
            <a:ext cx="495300" cy="381000"/>
          </a:xfrm>
          <a:prstGeom prst="flowChartPunchedCard">
            <a:avLst/>
          </a:prstGeom>
          <a:solidFill>
            <a:schemeClr val="bg2">
              <a:lumMod val="2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itchFamily="34" charset="0"/>
            </a:endParaRPr>
          </a:p>
        </p:txBody>
      </p:sp>
      <p:sp>
        <p:nvSpPr>
          <p:cNvPr id="21" name="Flowchart: Card 20"/>
          <p:cNvSpPr/>
          <p:nvPr/>
        </p:nvSpPr>
        <p:spPr>
          <a:xfrm>
            <a:off x="5638800" y="1612556"/>
            <a:ext cx="495300" cy="381000"/>
          </a:xfrm>
          <a:prstGeom prst="flowChartPunchedCar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itchFamily="34" charset="0"/>
            </a:endParaRPr>
          </a:p>
        </p:txBody>
      </p:sp>
      <p:sp>
        <p:nvSpPr>
          <p:cNvPr id="22" name="Flowchart: Card 21"/>
          <p:cNvSpPr/>
          <p:nvPr/>
        </p:nvSpPr>
        <p:spPr>
          <a:xfrm>
            <a:off x="5662484" y="2222156"/>
            <a:ext cx="495300" cy="381000"/>
          </a:xfrm>
          <a:prstGeom prst="flowChartPunchedCard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itchFamily="34" charset="0"/>
            </a:endParaRPr>
          </a:p>
        </p:txBody>
      </p:sp>
      <p:sp>
        <p:nvSpPr>
          <p:cNvPr id="23" name="Flowchart: Card 22"/>
          <p:cNvSpPr/>
          <p:nvPr/>
        </p:nvSpPr>
        <p:spPr>
          <a:xfrm>
            <a:off x="5662484" y="2772032"/>
            <a:ext cx="495300" cy="381000"/>
          </a:xfrm>
          <a:prstGeom prst="flowChartPunchedCard">
            <a:avLst/>
          </a:prstGeom>
          <a:solidFill>
            <a:schemeClr val="accent4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904689"/>
              </p:ext>
            </p:extLst>
          </p:nvPr>
        </p:nvGraphicFramePr>
        <p:xfrm>
          <a:off x="160337" y="4152694"/>
          <a:ext cx="1889125" cy="2560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77825"/>
                <a:gridCol w="377825"/>
                <a:gridCol w="377825"/>
                <a:gridCol w="377825"/>
                <a:gridCol w="377825"/>
              </a:tblGrid>
              <a:tr h="3492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925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925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4925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4925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925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4925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5" name="Flowchart: Card 24"/>
          <p:cNvSpPr/>
          <p:nvPr/>
        </p:nvSpPr>
        <p:spPr>
          <a:xfrm>
            <a:off x="974081" y="4228894"/>
            <a:ext cx="247650" cy="190500"/>
          </a:xfrm>
          <a:prstGeom prst="flowChartPunchedCard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itchFamily="34" charset="0"/>
            </a:endParaRPr>
          </a:p>
        </p:txBody>
      </p:sp>
      <p:sp>
        <p:nvSpPr>
          <p:cNvPr id="27" name="Flowchart: Card 26"/>
          <p:cNvSpPr/>
          <p:nvPr/>
        </p:nvSpPr>
        <p:spPr>
          <a:xfrm>
            <a:off x="1760537" y="4605363"/>
            <a:ext cx="247650" cy="190500"/>
          </a:xfrm>
          <a:prstGeom prst="flowChartPunchedCard">
            <a:avLst/>
          </a:prstGeom>
          <a:solidFill>
            <a:schemeClr val="bg2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itchFamily="34" charset="0"/>
            </a:endParaRPr>
          </a:p>
        </p:txBody>
      </p:sp>
      <p:sp>
        <p:nvSpPr>
          <p:cNvPr id="28" name="Flowchart: Card 27"/>
          <p:cNvSpPr/>
          <p:nvPr/>
        </p:nvSpPr>
        <p:spPr>
          <a:xfrm>
            <a:off x="617537" y="4228894"/>
            <a:ext cx="247650" cy="190500"/>
          </a:xfrm>
          <a:prstGeom prst="flowChartPunchedCard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itchFamily="34" charset="0"/>
            </a:endParaRPr>
          </a:p>
        </p:txBody>
      </p:sp>
      <p:sp>
        <p:nvSpPr>
          <p:cNvPr id="29" name="Flowchart: Card 28"/>
          <p:cNvSpPr/>
          <p:nvPr/>
        </p:nvSpPr>
        <p:spPr>
          <a:xfrm>
            <a:off x="1360487" y="5355727"/>
            <a:ext cx="247650" cy="190500"/>
          </a:xfrm>
          <a:prstGeom prst="flowChartPunchedCar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itchFamily="34" charset="0"/>
            </a:endParaRPr>
          </a:p>
        </p:txBody>
      </p:sp>
      <p:sp>
        <p:nvSpPr>
          <p:cNvPr id="30" name="Flowchart: Card 29"/>
          <p:cNvSpPr/>
          <p:nvPr/>
        </p:nvSpPr>
        <p:spPr>
          <a:xfrm>
            <a:off x="1342982" y="4214169"/>
            <a:ext cx="247650" cy="190500"/>
          </a:xfrm>
          <a:prstGeom prst="flowChartPunchedCard">
            <a:avLst/>
          </a:prstGeom>
          <a:solidFill>
            <a:schemeClr val="accent1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itchFamily="34" charset="0"/>
            </a:endParaRPr>
          </a:p>
        </p:txBody>
      </p:sp>
      <p:sp>
        <p:nvSpPr>
          <p:cNvPr id="31" name="Flowchart: Card 30"/>
          <p:cNvSpPr/>
          <p:nvPr/>
        </p:nvSpPr>
        <p:spPr>
          <a:xfrm>
            <a:off x="236537" y="4583224"/>
            <a:ext cx="247650" cy="190500"/>
          </a:xfrm>
          <a:prstGeom prst="flowChartPunchedCard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itchFamily="34" charset="0"/>
            </a:endParaRPr>
          </a:p>
        </p:txBody>
      </p:sp>
      <p:sp>
        <p:nvSpPr>
          <p:cNvPr id="32" name="Flowchart: Card 31"/>
          <p:cNvSpPr/>
          <p:nvPr/>
        </p:nvSpPr>
        <p:spPr>
          <a:xfrm>
            <a:off x="236537" y="4989555"/>
            <a:ext cx="247650" cy="190500"/>
          </a:xfrm>
          <a:prstGeom prst="flowChartPunchedCar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itchFamily="34" charset="0"/>
            </a:endParaRPr>
          </a:p>
        </p:txBody>
      </p:sp>
      <p:sp>
        <p:nvSpPr>
          <p:cNvPr id="33" name="Flowchart: Card 32"/>
          <p:cNvSpPr/>
          <p:nvPr/>
        </p:nvSpPr>
        <p:spPr>
          <a:xfrm>
            <a:off x="1760537" y="4988731"/>
            <a:ext cx="247650" cy="190500"/>
          </a:xfrm>
          <a:prstGeom prst="flowChartPunchedCard">
            <a:avLst/>
          </a:prstGeom>
          <a:solidFill>
            <a:schemeClr val="bg2"/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itchFamily="34" charset="0"/>
            </a:endParaRPr>
          </a:p>
        </p:txBody>
      </p:sp>
      <p:sp>
        <p:nvSpPr>
          <p:cNvPr id="34" name="Flowchart: Card 33"/>
          <p:cNvSpPr/>
          <p:nvPr/>
        </p:nvSpPr>
        <p:spPr>
          <a:xfrm>
            <a:off x="609557" y="4988731"/>
            <a:ext cx="247650" cy="190500"/>
          </a:xfrm>
          <a:prstGeom prst="flowChartPunchedCard">
            <a:avLst/>
          </a:prstGeom>
          <a:solidFill>
            <a:schemeClr val="bg2">
              <a:lumMod val="5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ndara" pitchFamily="34" charset="0"/>
            </a:endParaRPr>
          </a:p>
        </p:txBody>
      </p:sp>
      <p:sp>
        <p:nvSpPr>
          <p:cNvPr id="36" name="Flowchart: Card 35"/>
          <p:cNvSpPr/>
          <p:nvPr/>
        </p:nvSpPr>
        <p:spPr>
          <a:xfrm>
            <a:off x="994933" y="6046883"/>
            <a:ext cx="247650" cy="190500"/>
          </a:xfrm>
          <a:prstGeom prst="flowChartPunchedCard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itchFamily="34" charset="0"/>
            </a:endParaRPr>
          </a:p>
        </p:txBody>
      </p:sp>
      <p:sp>
        <p:nvSpPr>
          <p:cNvPr id="37" name="Flowchart: Card 36"/>
          <p:cNvSpPr/>
          <p:nvPr/>
        </p:nvSpPr>
        <p:spPr>
          <a:xfrm>
            <a:off x="974081" y="4989555"/>
            <a:ext cx="247650" cy="190500"/>
          </a:xfrm>
          <a:prstGeom prst="flowChartPunchedCard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itchFamily="34" charset="0"/>
            </a:endParaRPr>
          </a:p>
        </p:txBody>
      </p:sp>
      <p:sp>
        <p:nvSpPr>
          <p:cNvPr id="38" name="Flowchart: Card 37"/>
          <p:cNvSpPr/>
          <p:nvPr/>
        </p:nvSpPr>
        <p:spPr>
          <a:xfrm>
            <a:off x="994933" y="6412438"/>
            <a:ext cx="247650" cy="190500"/>
          </a:xfrm>
          <a:prstGeom prst="flowChartPunchedCard">
            <a:avLst/>
          </a:prstGeom>
          <a:solidFill>
            <a:schemeClr val="bg2">
              <a:lumMod val="9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itchFamily="34" charset="0"/>
            </a:endParaRPr>
          </a:p>
        </p:txBody>
      </p:sp>
      <p:sp>
        <p:nvSpPr>
          <p:cNvPr id="39" name="Flowchart: Card 38"/>
          <p:cNvSpPr/>
          <p:nvPr/>
        </p:nvSpPr>
        <p:spPr>
          <a:xfrm>
            <a:off x="1360487" y="5714794"/>
            <a:ext cx="247650" cy="190500"/>
          </a:xfrm>
          <a:prstGeom prst="flowChartPunchedCard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itchFamily="34" charset="0"/>
            </a:endParaRPr>
          </a:p>
        </p:txBody>
      </p:sp>
      <p:sp>
        <p:nvSpPr>
          <p:cNvPr id="40" name="Flowchart: Card 39"/>
          <p:cNvSpPr/>
          <p:nvPr/>
        </p:nvSpPr>
        <p:spPr>
          <a:xfrm>
            <a:off x="1760537" y="5344812"/>
            <a:ext cx="247650" cy="190500"/>
          </a:xfrm>
          <a:prstGeom prst="flowChartPunchedCard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ndara" pitchFamily="34" charset="0"/>
            </a:endParaRPr>
          </a:p>
        </p:txBody>
      </p:sp>
      <p:sp>
        <p:nvSpPr>
          <p:cNvPr id="41" name="Flowchart: Card 40"/>
          <p:cNvSpPr/>
          <p:nvPr/>
        </p:nvSpPr>
        <p:spPr>
          <a:xfrm>
            <a:off x="638132" y="5322981"/>
            <a:ext cx="247650" cy="190500"/>
          </a:xfrm>
          <a:prstGeom prst="flowChartPunchedCard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ndara" pitchFamily="34" charset="0"/>
            </a:endParaRPr>
          </a:p>
        </p:txBody>
      </p:sp>
      <p:sp>
        <p:nvSpPr>
          <p:cNvPr id="42" name="Flowchart: Card 41"/>
          <p:cNvSpPr/>
          <p:nvPr/>
        </p:nvSpPr>
        <p:spPr>
          <a:xfrm>
            <a:off x="4953000" y="4279557"/>
            <a:ext cx="1466850" cy="2184162"/>
          </a:xfrm>
          <a:prstGeom prst="flowChartPunchedCard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itchFamily="34" charset="0"/>
              </a:rPr>
              <a:t>Comp1</a:t>
            </a:r>
          </a:p>
          <a:p>
            <a:pPr algn="ctr"/>
            <a:r>
              <a:rPr lang="en-US" dirty="0" smtClean="0">
                <a:latin typeface="Candara" pitchFamily="34" charset="0"/>
              </a:rPr>
              <a:t>Comp2</a:t>
            </a:r>
          </a:p>
          <a:p>
            <a:pPr algn="ctr"/>
            <a:r>
              <a:rPr lang="en-US" dirty="0" smtClean="0">
                <a:latin typeface="Candara" pitchFamily="34" charset="0"/>
              </a:rPr>
              <a:t>Comp3</a:t>
            </a:r>
          </a:p>
          <a:p>
            <a:pPr algn="ctr"/>
            <a:r>
              <a:rPr lang="en-US" dirty="0" smtClean="0">
                <a:latin typeface="Candara" pitchFamily="34" charset="0"/>
              </a:rPr>
              <a:t>Send X</a:t>
            </a:r>
          </a:p>
          <a:p>
            <a:pPr algn="ctr"/>
            <a:r>
              <a:rPr lang="en-US" dirty="0" smtClean="0">
                <a:latin typeface="Candara" pitchFamily="34" charset="0"/>
              </a:rPr>
              <a:t>Comp4</a:t>
            </a:r>
          </a:p>
          <a:p>
            <a:pPr algn="ctr"/>
            <a:r>
              <a:rPr lang="en-US" dirty="0" err="1" smtClean="0">
                <a:latin typeface="Candara" pitchFamily="34" charset="0"/>
              </a:rPr>
              <a:t>Recv</a:t>
            </a:r>
            <a:r>
              <a:rPr lang="en-US" dirty="0" smtClean="0">
                <a:latin typeface="Candara" pitchFamily="34" charset="0"/>
              </a:rPr>
              <a:t> Y</a:t>
            </a:r>
          </a:p>
          <a:p>
            <a:pPr algn="ctr"/>
            <a:r>
              <a:rPr lang="en-US" dirty="0" smtClean="0">
                <a:latin typeface="Candara" pitchFamily="34" charset="0"/>
              </a:rPr>
              <a:t>Comp5</a:t>
            </a:r>
          </a:p>
          <a:p>
            <a:pPr algn="ctr"/>
            <a:endParaRPr lang="en-US" dirty="0" smtClean="0">
              <a:latin typeface="Candara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4000" y="1699736"/>
            <a:ext cx="3063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ndara" pitchFamily="34" charset="0"/>
              </a:rPr>
              <a:t>Language Design</a:t>
            </a:r>
          </a:p>
          <a:p>
            <a:endParaRPr lang="en-US" b="1" dirty="0" smtClean="0">
              <a:latin typeface="Candara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Candara" pitchFamily="34" charset="0"/>
              </a:rPr>
              <a:t>expressive</a:t>
            </a:r>
            <a:endParaRPr lang="en-US" dirty="0">
              <a:latin typeface="Candara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Candara" pitchFamily="34" charset="0"/>
              </a:rPr>
              <a:t>flexible (easy to partition)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419850" y="1613237"/>
            <a:ext cx="26875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ndara" pitchFamily="34" charset="0"/>
              </a:rPr>
              <a:t>Partitioning</a:t>
            </a:r>
          </a:p>
          <a:p>
            <a:endParaRPr lang="en-US" b="1" dirty="0" smtClean="0">
              <a:latin typeface="Candara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latin typeface="Candara" pitchFamily="34" charset="0"/>
              </a:rPr>
              <a:t>m</a:t>
            </a:r>
            <a:r>
              <a:rPr lang="en-US" dirty="0" smtClean="0">
                <a:latin typeface="Candara" pitchFamily="34" charset="0"/>
              </a:rPr>
              <a:t>inimize # of </a:t>
            </a:r>
            <a:r>
              <a:rPr lang="en-US" dirty="0" err="1" smtClean="0">
                <a:latin typeface="Candara" pitchFamily="34" charset="0"/>
              </a:rPr>
              <a:t>msgs</a:t>
            </a:r>
            <a:endParaRPr lang="en-US" dirty="0" smtClean="0">
              <a:latin typeface="Candara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>
                <a:latin typeface="Candara" pitchFamily="34" charset="0"/>
              </a:rPr>
              <a:t>f</a:t>
            </a:r>
            <a:r>
              <a:rPr lang="en-US" dirty="0" smtClean="0">
                <a:latin typeface="Candara" pitchFamily="34" charset="0"/>
              </a:rPr>
              <a:t>it each block in a</a:t>
            </a:r>
            <a:br>
              <a:rPr lang="en-US" dirty="0" smtClean="0">
                <a:latin typeface="Candara" pitchFamily="34" charset="0"/>
              </a:rPr>
            </a:br>
            <a:r>
              <a:rPr lang="en-US" dirty="0" smtClean="0">
                <a:latin typeface="Candara" pitchFamily="34" charset="0"/>
              </a:rPr>
              <a:t>core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latin typeface="Candara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185086" y="4419600"/>
            <a:ext cx="2209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ndara" pitchFamily="34" charset="0"/>
              </a:rPr>
              <a:t>Placement &amp; Routing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Candara" pitchFamily="34" charset="0"/>
              </a:rPr>
              <a:t>minimize </a:t>
            </a:r>
            <a:r>
              <a:rPr lang="en-US" dirty="0" err="1" smtClean="0">
                <a:latin typeface="Candara" pitchFamily="34" charset="0"/>
              </a:rPr>
              <a:t>comm</a:t>
            </a:r>
            <a:r>
              <a:rPr lang="en-US" dirty="0" smtClean="0">
                <a:latin typeface="Candara" pitchFamily="34" charset="0"/>
              </a:rPr>
              <a:t> cost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Candara" pitchFamily="34" charset="0"/>
              </a:rPr>
              <a:t>reason about </a:t>
            </a:r>
            <a:br>
              <a:rPr lang="en-US" dirty="0" smtClean="0">
                <a:latin typeface="Candara" pitchFamily="34" charset="0"/>
              </a:rPr>
            </a:br>
            <a:r>
              <a:rPr lang="en-US" dirty="0" smtClean="0">
                <a:latin typeface="Candara" pitchFamily="34" charset="0"/>
              </a:rPr>
              <a:t>I/O pins</a:t>
            </a:r>
            <a:endParaRPr lang="en-US" dirty="0">
              <a:latin typeface="Candara" pitchFamily="34" charset="0"/>
            </a:endParaRPr>
          </a:p>
          <a:p>
            <a:endParaRPr lang="en-US" dirty="0">
              <a:latin typeface="Candara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701974" y="4419600"/>
            <a:ext cx="2209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latin typeface="Candara" pitchFamily="34" charset="0"/>
              </a:rPr>
              <a:t>Intracore</a:t>
            </a:r>
            <a:r>
              <a:rPr lang="en-US" b="1" dirty="0" smtClean="0">
                <a:latin typeface="Candara" pitchFamily="34" charset="0"/>
              </a:rPr>
              <a:t> scheduling &amp; Optimization</a:t>
            </a:r>
            <a:endParaRPr lang="en-US" dirty="0" smtClean="0">
              <a:latin typeface="Candara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Candara" pitchFamily="34" charset="0"/>
              </a:rPr>
              <a:t>overlap comp and </a:t>
            </a:r>
            <a:r>
              <a:rPr lang="en-US" dirty="0" err="1" smtClean="0">
                <a:latin typeface="Candara" pitchFamily="34" charset="0"/>
              </a:rPr>
              <a:t>comm</a:t>
            </a:r>
            <a:endParaRPr lang="en-US" dirty="0" smtClean="0">
              <a:latin typeface="Candara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Candara" pitchFamily="34" charset="0"/>
              </a:rPr>
              <a:t>avoid deadlock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latin typeface="Candara" pitchFamily="34" charset="0"/>
              </a:rPr>
              <a:t>find most energy-efficient code</a:t>
            </a:r>
            <a:endParaRPr lang="en-US" dirty="0">
              <a:latin typeface="Candara" pitchFamily="34" charset="0"/>
            </a:endParaRPr>
          </a:p>
        </p:txBody>
      </p:sp>
      <p:sp>
        <p:nvSpPr>
          <p:cNvPr id="24" name="Striped Right Arrow 23"/>
          <p:cNvSpPr/>
          <p:nvPr/>
        </p:nvSpPr>
        <p:spPr>
          <a:xfrm>
            <a:off x="4102859" y="1445908"/>
            <a:ext cx="685800" cy="507656"/>
          </a:xfrm>
          <a:prstGeom prst="striped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itchFamily="34" charset="0"/>
            </a:endParaRPr>
          </a:p>
        </p:txBody>
      </p:sp>
      <p:sp>
        <p:nvSpPr>
          <p:cNvPr id="53" name="Striped Right Arrow 52"/>
          <p:cNvSpPr/>
          <p:nvPr/>
        </p:nvSpPr>
        <p:spPr>
          <a:xfrm>
            <a:off x="4237853" y="6349110"/>
            <a:ext cx="685800" cy="507656"/>
          </a:xfrm>
          <a:prstGeom prst="striped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itchFamily="34" charset="0"/>
            </a:endParaRPr>
          </a:p>
        </p:txBody>
      </p:sp>
      <p:sp>
        <p:nvSpPr>
          <p:cNvPr id="54" name="Striped Right Arrow 53"/>
          <p:cNvSpPr/>
          <p:nvPr/>
        </p:nvSpPr>
        <p:spPr>
          <a:xfrm rot="8076800">
            <a:off x="4181475" y="3710288"/>
            <a:ext cx="685800" cy="507656"/>
          </a:xfrm>
          <a:prstGeom prst="striped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85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4" grpId="0" animBg="1"/>
      <p:bldP spid="45" grpId="0" animBg="1"/>
      <p:bldP spid="12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9" grpId="0"/>
      <p:bldP spid="50" grpId="0"/>
      <p:bldP spid="51" grpId="0"/>
      <p:bldP spid="24" grpId="0" animBg="1"/>
      <p:bldP spid="53" grpId="0" animBg="1"/>
      <p:bldP spid="5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457200" y="76200"/>
            <a:ext cx="8229240" cy="11426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r>
              <a:rPr lang="en-US" sz="4000" dirty="0" smtClean="0">
                <a:solidFill>
                  <a:srgbClr val="000000"/>
                </a:solidFill>
                <a:latin typeface="Candara" pitchFamily="34" charset="0"/>
              </a:rPr>
              <a:t>Programming model abstractions</a:t>
            </a:r>
            <a:endParaRPr sz="1600" dirty="0">
              <a:solidFill>
                <a:srgbClr val="000000"/>
              </a:solidFill>
              <a:latin typeface="Candara" pitchFamily="34" charset="0"/>
            </a:endParaRPr>
          </a:p>
        </p:txBody>
      </p:sp>
      <p:pic>
        <p:nvPicPr>
          <p:cNvPr id="98" name="Picture 97"/>
          <p:cNvPicPr/>
          <p:nvPr/>
        </p:nvPicPr>
        <p:blipFill>
          <a:blip r:embed="rId3"/>
          <a:stretch>
            <a:fillRect/>
          </a:stretch>
        </p:blipFill>
        <p:spPr>
          <a:xfrm>
            <a:off x="1956960" y="750960"/>
            <a:ext cx="5304960" cy="63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3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609600" y="2743200"/>
            <a:ext cx="7772400" cy="1143000"/>
          </a:xfrm>
        </p:spPr>
        <p:txBody>
          <a:bodyPr/>
          <a:lstStyle/>
          <a:p>
            <a:pPr algn="ctr"/>
            <a:r>
              <a:rPr lang="en-US" sz="4000" dirty="0" smtClean="0"/>
              <a:t>MD5 case study</a:t>
            </a:r>
            <a:endParaRPr lang="en-US" sz="2400" u="sng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9pPr>
          </a:lstStyle>
          <a:p>
            <a:pPr eaLnBrk="1" hangingPunct="1"/>
            <a:fld id="{614ED918-2E93-469A-A8ED-D837DAD2F1C5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38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514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MD5 Hash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647394E-40A2-40FC-A6FC-8E61E3C532A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39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28" name="Picture 4" descr="File:MD5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998" y="1295400"/>
            <a:ext cx="4267200" cy="468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Brace 4"/>
          <p:cNvSpPr/>
          <p:nvPr/>
        </p:nvSpPr>
        <p:spPr bwMode="auto">
          <a:xfrm>
            <a:off x="7093998" y="1295400"/>
            <a:ext cx="304800" cy="4765431"/>
          </a:xfrm>
          <a:prstGeom prst="rightBrac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634795" y="3493449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andara" pitchFamily="34" charset="0"/>
              </a:rPr>
              <a:t>i</a:t>
            </a:r>
            <a:r>
              <a:rPr lang="en-US" baseline="30000" dirty="0" err="1" smtClean="0">
                <a:latin typeface="Candara" pitchFamily="34" charset="0"/>
              </a:rPr>
              <a:t>th</a:t>
            </a:r>
            <a:r>
              <a:rPr lang="en-US" dirty="0" smtClean="0">
                <a:latin typeface="Candara" pitchFamily="34" charset="0"/>
              </a:rPr>
              <a:t> round</a:t>
            </a:r>
            <a:endParaRPr lang="en-US" dirty="0">
              <a:latin typeface="Candara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7998" y="1341120"/>
            <a:ext cx="1667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ndara" pitchFamily="34" charset="0"/>
              </a:rPr>
              <a:t>Buffer (before)</a:t>
            </a:r>
            <a:endParaRPr lang="en-US" dirty="0">
              <a:latin typeface="Candara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86965" y="5562600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ndara" pitchFamily="34" charset="0"/>
              </a:rPr>
              <a:t>Buffer (after)</a:t>
            </a:r>
            <a:endParaRPr lang="en-US" dirty="0">
              <a:latin typeface="Candara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79725" y="2660134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ndara" pitchFamily="34" charset="0"/>
              </a:rPr>
              <a:t>message</a:t>
            </a:r>
            <a:endParaRPr lang="en-US" dirty="0">
              <a:latin typeface="Candara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6259" y="3200400"/>
            <a:ext cx="19319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latin typeface="Candara" pitchFamily="34" charset="0"/>
              </a:rPr>
              <a:t>c</a:t>
            </a:r>
            <a:r>
              <a:rPr lang="en-US" dirty="0" smtClean="0">
                <a:latin typeface="Candara" pitchFamily="34" charset="0"/>
              </a:rPr>
              <a:t>onstant</a:t>
            </a:r>
            <a:br>
              <a:rPr lang="en-US" dirty="0" smtClean="0">
                <a:latin typeface="Candara" pitchFamily="34" charset="0"/>
              </a:rPr>
            </a:br>
            <a:r>
              <a:rPr lang="en-US" dirty="0" smtClean="0">
                <a:latin typeface="Candara" pitchFamily="34" charset="0"/>
              </a:rPr>
              <a:t>from lookup table</a:t>
            </a:r>
            <a:endParaRPr lang="en-US" dirty="0">
              <a:latin typeface="Candara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22770" y="6581001"/>
            <a:ext cx="2095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Figure taken from Wikipedia</a:t>
            </a:r>
            <a:endParaRPr 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2385410" y="3775368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latin typeface="Candara" pitchFamily="34" charset="0"/>
              </a:rPr>
              <a:t>R</a:t>
            </a:r>
            <a:r>
              <a:rPr lang="en-US" b="1" baseline="-25000" dirty="0" err="1" smtClean="0">
                <a:latin typeface="Candara" pitchFamily="34" charset="0"/>
              </a:rPr>
              <a:t>i</a:t>
            </a:r>
            <a:endParaRPr lang="en-US" b="1" dirty="0">
              <a:latin typeface="Candara" pitchFamily="34" charset="0"/>
            </a:endParaRPr>
          </a:p>
        </p:txBody>
      </p:sp>
      <p:cxnSp>
        <p:nvCxnSpPr>
          <p:cNvPr id="15" name="Straight Arrow Connector 14"/>
          <p:cNvCxnSpPr/>
          <p:nvPr/>
        </p:nvCxnSpPr>
        <p:spPr bwMode="auto">
          <a:xfrm>
            <a:off x="2699734" y="3984211"/>
            <a:ext cx="227042" cy="0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31174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C:\Users\mangpo\Dropbox\Berkeley\animation\happ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836" y="2667000"/>
            <a:ext cx="3957033" cy="461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xda-developers.com/wp-content/uploads/2012/06/CPU.jpg?f39ce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2676411"/>
            <a:ext cx="205740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mangpo\Dropbox\Berkeley\animation\battery_sa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623841"/>
            <a:ext cx="4676335" cy="564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06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MD5 from Wikipedia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EDDC2B-BF4F-4513-8A14-81E94D4C29A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7" t="13333" r="43033" b="13896"/>
          <a:stretch/>
        </p:blipFill>
        <p:spPr bwMode="auto">
          <a:xfrm>
            <a:off x="1447800" y="1199732"/>
            <a:ext cx="6096000" cy="5658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522770" y="6581001"/>
            <a:ext cx="2095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Figure taken from Wikipedia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6864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Actual MD5 Implementation on GA144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977478" y="6400800"/>
            <a:ext cx="1485487" cy="356517"/>
          </a:xfrm>
        </p:spPr>
        <p:txBody>
          <a:bodyPr/>
          <a:lstStyle/>
          <a:p>
            <a:pPr>
              <a:defRPr/>
            </a:pPr>
            <a:fld id="{2EEDDC2B-BF4F-4513-8A14-81E94D4C29A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026" name="Picture 2" descr="C:\Users\mangpo\Dropbox\Berkeley\CS263\project\lanugage design\md5\93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544799"/>
            <a:ext cx="2057400" cy="111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angpo\Dropbox\Berkeley\CS263\project\lanugage design\md5\90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551" y="1204040"/>
            <a:ext cx="1953416" cy="831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angpo\Dropbox\Berkeley\CS263\project\lanugage design\md5\91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551" y="2117794"/>
            <a:ext cx="2153957" cy="118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angpo\Dropbox\Berkeley\CS263\project\lanugage design\md5\91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826" y="3352800"/>
            <a:ext cx="1975698" cy="83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mangpo\Dropbox\Berkeley\CS263\project\lanugage design\md5\91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4267200"/>
            <a:ext cx="2146529" cy="197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angpo\Dropbox\Berkeley\CS263\project\lanugage design\md5\91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066" y="1197791"/>
            <a:ext cx="1916279" cy="161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angpo\Dropbox\Berkeley\CS263\project\lanugage design\md5\918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927512"/>
            <a:ext cx="2139102" cy="154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mangpo\Dropbox\Berkeley\CS263\project\lanugage design\md5\920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066" y="4573727"/>
            <a:ext cx="1879142" cy="1552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mangpo\Dropbox\Berkeley\CS263\project\lanugage design\md5\922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413" y="1207753"/>
            <a:ext cx="1856859" cy="82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mangpo\Dropbox\Berkeley\CS263\project\lanugage design\md5\92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8413" y="2117794"/>
            <a:ext cx="2168812" cy="166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Users\mangpo\Dropbox\Berkeley\CS263\project\lanugage design\md5\900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97791"/>
            <a:ext cx="1905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:\Users\mangpo\Dropbox\Berkeley\CS263\project\lanugage design\md5\902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581400"/>
            <a:ext cx="2153956" cy="184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C:\Users\mangpo\Dropbox\Berkeley\CS263\project\lanugage design\md5\92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102" y="3802695"/>
            <a:ext cx="2005919" cy="164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:\Users\mangpo\Dropbox\Berkeley\CS263\project\lanugage design\md5\928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056" y="5494035"/>
            <a:ext cx="2173169" cy="112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25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4098"/>
          <p:cNvSpPr/>
          <p:nvPr/>
        </p:nvSpPr>
        <p:spPr bwMode="auto">
          <a:xfrm>
            <a:off x="3324067" y="228600"/>
            <a:ext cx="5438933" cy="1752600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1800" b="1" dirty="0">
              <a:latin typeface="Candar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MD5 on GA144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EDDC2B-BF4F-4513-8A14-81E94D4C29A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1680" y="3147814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ndara" pitchFamily="34" charset="0"/>
              </a:rPr>
              <a:t>High order</a:t>
            </a:r>
            <a:endParaRPr lang="en-US" dirty="0">
              <a:latin typeface="Candara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1131" y="512572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ndara" pitchFamily="34" charset="0"/>
              </a:rPr>
              <a:t>Low order</a:t>
            </a:r>
            <a:endParaRPr lang="en-US" dirty="0">
              <a:latin typeface="Candara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214880" y="1981200"/>
            <a:ext cx="5633720" cy="4927600"/>
            <a:chOff x="1778000" y="1198880"/>
            <a:chExt cx="5633720" cy="4927600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66" t="25067" r="23368" b="17452"/>
            <a:stretch/>
          </p:blipFill>
          <p:spPr bwMode="auto">
            <a:xfrm>
              <a:off x="1778000" y="1198880"/>
              <a:ext cx="5633720" cy="4927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Rectangle 2"/>
            <p:cNvSpPr/>
            <p:nvPr/>
          </p:nvSpPr>
          <p:spPr bwMode="auto">
            <a:xfrm>
              <a:off x="5791200" y="5562600"/>
              <a:ext cx="1371600" cy="563880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800" b="1" dirty="0">
                <a:latin typeface="Candara" pitchFamily="34" charset="0"/>
              </a:endParaRPr>
            </a:p>
          </p:txBody>
        </p:sp>
      </p:grpSp>
      <p:sp>
        <p:nvSpPr>
          <p:cNvPr id="18" name="Rectangle 17"/>
          <p:cNvSpPr/>
          <p:nvPr/>
        </p:nvSpPr>
        <p:spPr bwMode="auto">
          <a:xfrm>
            <a:off x="5694680" y="2552700"/>
            <a:ext cx="800100" cy="1447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800" b="1" dirty="0" smtClean="0">
                <a:solidFill>
                  <a:schemeClr val="tx1"/>
                </a:solidFill>
                <a:latin typeface="Candara" pitchFamily="34" charset="0"/>
              </a:rPr>
              <a:t>105</a:t>
            </a:r>
            <a:endParaRPr lang="en-US" sz="1800" b="1" dirty="0">
              <a:solidFill>
                <a:schemeClr val="tx1"/>
              </a:solidFill>
              <a:latin typeface="Candara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526280" y="2552700"/>
            <a:ext cx="800100" cy="1447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800" b="1" dirty="0" smtClean="0">
                <a:solidFill>
                  <a:schemeClr val="tx1"/>
                </a:solidFill>
                <a:latin typeface="Candara" pitchFamily="34" charset="0"/>
              </a:rPr>
              <a:t>104</a:t>
            </a:r>
            <a:endParaRPr lang="en-US" sz="1800" b="1" dirty="0">
              <a:solidFill>
                <a:schemeClr val="tx1"/>
              </a:solidFill>
              <a:latin typeface="Candara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3357880" y="2552700"/>
            <a:ext cx="800100" cy="1447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800" b="1" dirty="0" smtClean="0">
                <a:solidFill>
                  <a:schemeClr val="tx1"/>
                </a:solidFill>
                <a:latin typeface="Candara" pitchFamily="34" charset="0"/>
              </a:rPr>
              <a:t>103</a:t>
            </a:r>
            <a:endParaRPr lang="en-US" sz="1800" b="1" dirty="0">
              <a:solidFill>
                <a:schemeClr val="tx1"/>
              </a:solidFill>
              <a:latin typeface="Candara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2214880" y="2551946"/>
            <a:ext cx="800100" cy="1447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800" b="1" dirty="0" smtClean="0">
                <a:solidFill>
                  <a:schemeClr val="tx1"/>
                </a:solidFill>
                <a:latin typeface="Candara" pitchFamily="34" charset="0"/>
              </a:rPr>
              <a:t>102</a:t>
            </a:r>
            <a:endParaRPr lang="en-US" sz="1800" b="1" dirty="0">
              <a:solidFill>
                <a:schemeClr val="tx1"/>
              </a:solidFill>
              <a:latin typeface="Candara" pitchFamily="34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694680" y="4688086"/>
            <a:ext cx="800100" cy="1447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>
                <a:solidFill>
                  <a:schemeClr val="tx1"/>
                </a:solidFill>
                <a:latin typeface="Candara" pitchFamily="34" charset="0"/>
              </a:rPr>
              <a:t>0</a:t>
            </a:r>
            <a:r>
              <a:rPr lang="en-US" sz="1800" b="1" dirty="0" smtClean="0">
                <a:solidFill>
                  <a:schemeClr val="tx1"/>
                </a:solidFill>
                <a:latin typeface="Candara" pitchFamily="34" charset="0"/>
              </a:rPr>
              <a:t>05</a:t>
            </a:r>
            <a:endParaRPr lang="en-US" sz="1800" b="1" dirty="0">
              <a:solidFill>
                <a:schemeClr val="tx1"/>
              </a:solidFill>
              <a:latin typeface="Candara" pitchFamily="34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4526280" y="4688086"/>
            <a:ext cx="800100" cy="1447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800" b="1" dirty="0" smtClean="0">
                <a:solidFill>
                  <a:schemeClr val="tx1"/>
                </a:solidFill>
                <a:latin typeface="Candara" pitchFamily="34" charset="0"/>
              </a:rPr>
              <a:t>004</a:t>
            </a:r>
            <a:endParaRPr lang="en-US" sz="1800" b="1" dirty="0">
              <a:solidFill>
                <a:schemeClr val="tx1"/>
              </a:solidFill>
              <a:latin typeface="Candara" pitchFamily="34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3357880" y="4688086"/>
            <a:ext cx="800100" cy="1447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800" b="1" dirty="0" smtClean="0">
                <a:solidFill>
                  <a:schemeClr val="tx1"/>
                </a:solidFill>
                <a:latin typeface="Candara" pitchFamily="34" charset="0"/>
              </a:rPr>
              <a:t>003</a:t>
            </a:r>
            <a:endParaRPr lang="en-US" sz="1800" b="1" dirty="0">
              <a:solidFill>
                <a:schemeClr val="tx1"/>
              </a:solidFill>
              <a:latin typeface="Candara" pitchFamily="34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2214880" y="4688086"/>
            <a:ext cx="800100" cy="1447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800" b="1" dirty="0" smtClean="0">
                <a:solidFill>
                  <a:schemeClr val="tx1"/>
                </a:solidFill>
                <a:latin typeface="Candara" pitchFamily="34" charset="0"/>
              </a:rPr>
              <a:t>002</a:t>
            </a:r>
            <a:endParaRPr lang="en-US" sz="1800" b="1" dirty="0">
              <a:solidFill>
                <a:schemeClr val="tx1"/>
              </a:solidFill>
              <a:latin typeface="Candara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96694" y="3022600"/>
            <a:ext cx="851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Candara" pitchFamily="34" charset="0"/>
              </a:rPr>
              <a:t>s</a:t>
            </a:r>
            <a:r>
              <a:rPr lang="en-US" sz="1200" dirty="0" smtClean="0">
                <a:solidFill>
                  <a:srgbClr val="7030A0"/>
                </a:solidFill>
                <a:latin typeface="Candara" pitchFamily="34" charset="0"/>
              </a:rPr>
              <a:t>hift value</a:t>
            </a:r>
            <a:r>
              <a:rPr lang="en-US" dirty="0" smtClean="0">
                <a:solidFill>
                  <a:srgbClr val="7030A0"/>
                </a:solidFill>
                <a:latin typeface="Candara" pitchFamily="34" charset="0"/>
              </a:rPr>
              <a:t/>
            </a:r>
            <a:br>
              <a:rPr lang="en-US" dirty="0" smtClean="0">
                <a:solidFill>
                  <a:srgbClr val="7030A0"/>
                </a:solidFill>
                <a:latin typeface="Candara" pitchFamily="34" charset="0"/>
              </a:rPr>
            </a:br>
            <a:r>
              <a:rPr lang="en-US" sz="2400" b="1" dirty="0" smtClean="0">
                <a:solidFill>
                  <a:srgbClr val="7030A0"/>
                </a:solidFill>
                <a:latin typeface="Candara" pitchFamily="34" charset="0"/>
              </a:rPr>
              <a:t>R</a:t>
            </a:r>
            <a:endParaRPr lang="en-US" sz="2400" b="1" dirty="0">
              <a:solidFill>
                <a:srgbClr val="7030A0"/>
              </a:solidFill>
              <a:latin typeface="Candara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190344" y="5156200"/>
            <a:ext cx="8226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7030A0"/>
                </a:solidFill>
                <a:latin typeface="Candara" pitchFamily="34" charset="0"/>
              </a:rPr>
              <a:t>c</a:t>
            </a:r>
            <a:r>
              <a:rPr lang="en-US" sz="1600" dirty="0" smtClean="0">
                <a:solidFill>
                  <a:srgbClr val="7030A0"/>
                </a:solidFill>
                <a:latin typeface="Candara" pitchFamily="34" charset="0"/>
              </a:rPr>
              <a:t>urrent</a:t>
            </a:r>
            <a:br>
              <a:rPr lang="en-US" sz="1600" dirty="0" smtClean="0">
                <a:solidFill>
                  <a:srgbClr val="7030A0"/>
                </a:solidFill>
                <a:latin typeface="Candara" pitchFamily="34" charset="0"/>
              </a:rPr>
            </a:br>
            <a:r>
              <a:rPr lang="en-US" sz="1600" dirty="0" smtClean="0">
                <a:solidFill>
                  <a:srgbClr val="7030A0"/>
                </a:solidFill>
                <a:latin typeface="Candara" pitchFamily="34" charset="0"/>
              </a:rPr>
              <a:t>hash</a:t>
            </a:r>
            <a:endParaRPr lang="en-US" sz="1600" b="1" dirty="0">
              <a:solidFill>
                <a:srgbClr val="7030A0"/>
              </a:solidFill>
              <a:latin typeface="Candara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4715907" y="5079029"/>
            <a:ext cx="444500" cy="991334"/>
            <a:chOff x="7773273" y="3672307"/>
            <a:chExt cx="444500" cy="991334"/>
          </a:xfrm>
        </p:grpSpPr>
        <p:pic>
          <p:nvPicPr>
            <p:cNvPr id="37" name="Picture 4" descr="File:MD5.sv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5" r="70357" b="91604"/>
            <a:stretch/>
          </p:blipFill>
          <p:spPr bwMode="auto">
            <a:xfrm>
              <a:off x="7773273" y="3672307"/>
              <a:ext cx="443627" cy="1697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4" descr="File:MD5.sv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190" b="89804"/>
            <a:stretch/>
          </p:blipFill>
          <p:spPr bwMode="auto">
            <a:xfrm>
              <a:off x="7779623" y="4457463"/>
              <a:ext cx="438150" cy="20617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4" descr="File:MD5.sv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00" r="23750" b="89851"/>
            <a:stretch/>
          </p:blipFill>
          <p:spPr bwMode="auto">
            <a:xfrm>
              <a:off x="7779845" y="4166363"/>
              <a:ext cx="437055" cy="2052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4" descr="File:MD5.sv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45" r="47441" b="90596"/>
            <a:stretch/>
          </p:blipFill>
          <p:spPr bwMode="auto">
            <a:xfrm>
              <a:off x="7790577" y="3905632"/>
              <a:ext cx="427196" cy="1901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Group 41"/>
          <p:cNvGrpSpPr/>
          <p:nvPr/>
        </p:nvGrpSpPr>
        <p:grpSpPr>
          <a:xfrm>
            <a:off x="4716780" y="2971800"/>
            <a:ext cx="444500" cy="991334"/>
            <a:chOff x="7773273" y="3672307"/>
            <a:chExt cx="444500" cy="991334"/>
          </a:xfrm>
        </p:grpSpPr>
        <p:pic>
          <p:nvPicPr>
            <p:cNvPr id="43" name="Picture 4" descr="File:MD5.sv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35" r="70357" b="91604"/>
            <a:stretch/>
          </p:blipFill>
          <p:spPr bwMode="auto">
            <a:xfrm>
              <a:off x="7773273" y="3672307"/>
              <a:ext cx="443627" cy="1697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" descr="File:MD5.sv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190" b="89804"/>
            <a:stretch/>
          </p:blipFill>
          <p:spPr bwMode="auto">
            <a:xfrm>
              <a:off x="7779623" y="4457463"/>
              <a:ext cx="438150" cy="20617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" descr="File:MD5.sv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00" r="23750" b="89851"/>
            <a:stretch/>
          </p:blipFill>
          <p:spPr bwMode="auto">
            <a:xfrm>
              <a:off x="7779845" y="4166363"/>
              <a:ext cx="437055" cy="2052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File:MD5.sv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45" r="47441" b="90596"/>
            <a:stretch/>
          </p:blipFill>
          <p:spPr bwMode="auto">
            <a:xfrm>
              <a:off x="7790577" y="3905632"/>
              <a:ext cx="427196" cy="19017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TextBox 46"/>
          <p:cNvSpPr txBox="1"/>
          <p:nvPr/>
        </p:nvSpPr>
        <p:spPr>
          <a:xfrm>
            <a:off x="3383280" y="5184586"/>
            <a:ext cx="755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Candara" pitchFamily="34" charset="0"/>
              </a:rPr>
              <a:t>m</a:t>
            </a:r>
            <a:r>
              <a:rPr lang="en-US" sz="1200" dirty="0" smtClean="0">
                <a:solidFill>
                  <a:srgbClr val="7030A0"/>
                </a:solidFill>
                <a:latin typeface="Candara" pitchFamily="34" charset="0"/>
              </a:rPr>
              <a:t>essage</a:t>
            </a:r>
            <a:br>
              <a:rPr lang="en-US" sz="1200" dirty="0" smtClean="0">
                <a:solidFill>
                  <a:srgbClr val="7030A0"/>
                </a:solidFill>
                <a:latin typeface="Candara" pitchFamily="34" charset="0"/>
              </a:rPr>
            </a:br>
            <a:r>
              <a:rPr lang="en-US" sz="2400" b="1" dirty="0">
                <a:solidFill>
                  <a:srgbClr val="7030A0"/>
                </a:solidFill>
                <a:latin typeface="Candara" pitchFamily="34" charset="0"/>
              </a:rPr>
              <a:t>M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367562" y="3011269"/>
            <a:ext cx="7553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Candara" pitchFamily="34" charset="0"/>
              </a:rPr>
              <a:t>m</a:t>
            </a:r>
            <a:r>
              <a:rPr lang="en-US" sz="1200" dirty="0" smtClean="0">
                <a:solidFill>
                  <a:srgbClr val="7030A0"/>
                </a:solidFill>
                <a:latin typeface="Candara" pitchFamily="34" charset="0"/>
              </a:rPr>
              <a:t>essage</a:t>
            </a:r>
            <a:br>
              <a:rPr lang="en-US" sz="1200" dirty="0" smtClean="0">
                <a:solidFill>
                  <a:srgbClr val="7030A0"/>
                </a:solidFill>
                <a:latin typeface="Candara" pitchFamily="34" charset="0"/>
              </a:rPr>
            </a:br>
            <a:r>
              <a:rPr lang="en-US" sz="2400" b="1" dirty="0">
                <a:solidFill>
                  <a:srgbClr val="7030A0"/>
                </a:solidFill>
                <a:latin typeface="Candara" pitchFamily="34" charset="0"/>
              </a:rPr>
              <a:t>M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4134538" y="421654"/>
            <a:ext cx="1483942" cy="1524000"/>
            <a:chOff x="7543800" y="4340185"/>
            <a:chExt cx="1483942" cy="1524000"/>
          </a:xfrm>
        </p:grpSpPr>
        <p:pic>
          <p:nvPicPr>
            <p:cNvPr id="52" name="Picture 4" descr="File:MD5.sv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40902" y="4340185"/>
              <a:ext cx="1386840" cy="1524000"/>
            </a:xfrm>
            <a:prstGeom prst="rect">
              <a:avLst/>
            </a:prstGeom>
            <a:solidFill>
              <a:schemeClr val="bg1"/>
            </a:solidFill>
            <a:extLst/>
          </p:spPr>
        </p:pic>
        <p:sp>
          <p:nvSpPr>
            <p:cNvPr id="51" name="Rectangle 50"/>
            <p:cNvSpPr/>
            <p:nvPr/>
          </p:nvSpPr>
          <p:spPr bwMode="auto">
            <a:xfrm>
              <a:off x="7543800" y="4800600"/>
              <a:ext cx="533400" cy="707151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800" b="1" dirty="0">
                <a:latin typeface="Candara" pitchFamily="34" charset="0"/>
              </a:endParaRPr>
            </a:p>
          </p:txBody>
        </p:sp>
      </p:grpSp>
      <p:sp>
        <p:nvSpPr>
          <p:cNvPr id="54" name="Down Arrow 53"/>
          <p:cNvSpPr/>
          <p:nvPr/>
        </p:nvSpPr>
        <p:spPr bwMode="auto">
          <a:xfrm>
            <a:off x="4769247" y="2057400"/>
            <a:ext cx="315833" cy="381000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1800" b="1" dirty="0">
              <a:latin typeface="Candara" pitchFamily="34" charset="0"/>
            </a:endParaRPr>
          </a:p>
        </p:txBody>
      </p:sp>
      <p:sp>
        <p:nvSpPr>
          <p:cNvPr id="56" name="Down Arrow 55"/>
          <p:cNvSpPr/>
          <p:nvPr/>
        </p:nvSpPr>
        <p:spPr bwMode="auto">
          <a:xfrm>
            <a:off x="5949513" y="2057400"/>
            <a:ext cx="315833" cy="381000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1800" b="1" dirty="0">
              <a:latin typeface="Candara" pitchFamily="34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6850380" y="2551946"/>
            <a:ext cx="800100" cy="1447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800" b="1" dirty="0" smtClean="0">
                <a:solidFill>
                  <a:schemeClr val="tx1"/>
                </a:solidFill>
                <a:latin typeface="Candara" pitchFamily="34" charset="0"/>
              </a:rPr>
              <a:t>106</a:t>
            </a:r>
            <a:endParaRPr lang="en-US" sz="1800" b="1" dirty="0">
              <a:solidFill>
                <a:schemeClr val="tx1"/>
              </a:solidFill>
              <a:latin typeface="Candara" pitchFamily="34" charset="0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6850380" y="4675386"/>
            <a:ext cx="800100" cy="1447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b="1" dirty="0" smtClean="0">
                <a:solidFill>
                  <a:schemeClr val="tx1"/>
                </a:solidFill>
                <a:latin typeface="Candara" pitchFamily="34" charset="0"/>
              </a:rPr>
              <a:t>006</a:t>
            </a:r>
            <a:endParaRPr lang="en-US" sz="1800" b="1" dirty="0">
              <a:solidFill>
                <a:schemeClr val="tx1"/>
              </a:solidFill>
              <a:latin typeface="Candara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734263" y="2971800"/>
            <a:ext cx="7986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7030A0"/>
                </a:solidFill>
                <a:latin typeface="Candara" pitchFamily="34" charset="0"/>
              </a:rPr>
              <a:t>rotate</a:t>
            </a:r>
            <a:br>
              <a:rPr lang="en-US" sz="1200" dirty="0" smtClean="0">
                <a:solidFill>
                  <a:srgbClr val="7030A0"/>
                </a:solidFill>
                <a:latin typeface="Candara" pitchFamily="34" charset="0"/>
              </a:rPr>
            </a:br>
            <a:r>
              <a:rPr lang="en-US" sz="1200" dirty="0" smtClean="0">
                <a:solidFill>
                  <a:srgbClr val="7030A0"/>
                </a:solidFill>
                <a:latin typeface="Candara" pitchFamily="34" charset="0"/>
              </a:rPr>
              <a:t>&amp;</a:t>
            </a:r>
          </a:p>
          <a:p>
            <a:pPr algn="ctr"/>
            <a:r>
              <a:rPr lang="en-US" sz="1200" b="1" dirty="0">
                <a:solidFill>
                  <a:srgbClr val="7030A0"/>
                </a:solidFill>
                <a:latin typeface="Candara" pitchFamily="34" charset="0"/>
              </a:rPr>
              <a:t>a</a:t>
            </a:r>
            <a:r>
              <a:rPr lang="en-US" sz="1200" b="1" dirty="0" smtClean="0">
                <a:solidFill>
                  <a:srgbClr val="7030A0"/>
                </a:solidFill>
                <a:latin typeface="Candara" pitchFamily="34" charset="0"/>
              </a:rPr>
              <a:t>dd with </a:t>
            </a:r>
            <a:br>
              <a:rPr lang="en-US" sz="1200" b="1" dirty="0" smtClean="0">
                <a:solidFill>
                  <a:srgbClr val="7030A0"/>
                </a:solidFill>
                <a:latin typeface="Candara" pitchFamily="34" charset="0"/>
              </a:rPr>
            </a:br>
            <a:r>
              <a:rPr lang="en-US" sz="1200" b="1" dirty="0" smtClean="0">
                <a:solidFill>
                  <a:srgbClr val="7030A0"/>
                </a:solidFill>
                <a:latin typeface="Candara" pitchFamily="34" charset="0"/>
              </a:rPr>
              <a:t>carry</a:t>
            </a:r>
            <a:endParaRPr lang="en-US" sz="2400" b="1" dirty="0">
              <a:solidFill>
                <a:srgbClr val="7030A0"/>
              </a:solidFill>
              <a:latin typeface="Candara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734263" y="5105400"/>
            <a:ext cx="7986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7030A0"/>
                </a:solidFill>
                <a:latin typeface="Candara" pitchFamily="34" charset="0"/>
              </a:rPr>
              <a:t>r</a:t>
            </a:r>
            <a:r>
              <a:rPr lang="en-US" sz="1200" dirty="0" smtClean="0">
                <a:solidFill>
                  <a:srgbClr val="7030A0"/>
                </a:solidFill>
                <a:latin typeface="Candara" pitchFamily="34" charset="0"/>
              </a:rPr>
              <a:t>otate</a:t>
            </a:r>
            <a:br>
              <a:rPr lang="en-US" sz="1200" dirty="0" smtClean="0">
                <a:solidFill>
                  <a:srgbClr val="7030A0"/>
                </a:solidFill>
                <a:latin typeface="Candara" pitchFamily="34" charset="0"/>
              </a:rPr>
            </a:br>
            <a:r>
              <a:rPr lang="en-US" sz="1200" dirty="0" smtClean="0">
                <a:solidFill>
                  <a:srgbClr val="7030A0"/>
                </a:solidFill>
                <a:latin typeface="Candara" pitchFamily="34" charset="0"/>
              </a:rPr>
              <a:t>&amp;</a:t>
            </a:r>
          </a:p>
          <a:p>
            <a:pPr algn="ctr"/>
            <a:r>
              <a:rPr lang="en-US" sz="1200" b="1" dirty="0">
                <a:solidFill>
                  <a:srgbClr val="7030A0"/>
                </a:solidFill>
                <a:latin typeface="Candara" pitchFamily="34" charset="0"/>
              </a:rPr>
              <a:t>a</a:t>
            </a:r>
            <a:r>
              <a:rPr lang="en-US" sz="1200" b="1" dirty="0" smtClean="0">
                <a:solidFill>
                  <a:srgbClr val="7030A0"/>
                </a:solidFill>
                <a:latin typeface="Candara" pitchFamily="34" charset="0"/>
              </a:rPr>
              <a:t>dd with </a:t>
            </a:r>
            <a:br>
              <a:rPr lang="en-US" sz="1200" b="1" dirty="0" smtClean="0">
                <a:solidFill>
                  <a:srgbClr val="7030A0"/>
                </a:solidFill>
                <a:latin typeface="Candara" pitchFamily="34" charset="0"/>
              </a:rPr>
            </a:br>
            <a:r>
              <a:rPr lang="en-US" sz="1200" b="1" dirty="0" smtClean="0">
                <a:solidFill>
                  <a:srgbClr val="7030A0"/>
                </a:solidFill>
                <a:latin typeface="Candara" pitchFamily="34" charset="0"/>
              </a:rPr>
              <a:t>carry</a:t>
            </a:r>
            <a:endParaRPr lang="en-US" sz="2400" b="1" dirty="0">
              <a:solidFill>
                <a:srgbClr val="7030A0"/>
              </a:solidFill>
              <a:latin typeface="Candara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6888481" y="2995491"/>
            <a:ext cx="755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7030A0"/>
                </a:solidFill>
                <a:latin typeface="Candara" pitchFamily="34" charset="0"/>
              </a:rPr>
              <a:t>constant</a:t>
            </a:r>
            <a:br>
              <a:rPr lang="en-US" sz="1200" dirty="0" smtClean="0">
                <a:solidFill>
                  <a:srgbClr val="7030A0"/>
                </a:solidFill>
                <a:latin typeface="Candara" pitchFamily="34" charset="0"/>
              </a:rPr>
            </a:br>
            <a:r>
              <a:rPr lang="en-US" sz="2400" b="1" dirty="0" smtClean="0">
                <a:solidFill>
                  <a:srgbClr val="7030A0"/>
                </a:solidFill>
                <a:latin typeface="Candara" pitchFamily="34" charset="0"/>
              </a:rPr>
              <a:t>K</a:t>
            </a:r>
            <a:endParaRPr lang="en-US" sz="2400" b="1" dirty="0">
              <a:solidFill>
                <a:srgbClr val="7030A0"/>
              </a:solidFill>
              <a:latin typeface="Candara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888481" y="5156200"/>
            <a:ext cx="755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7030A0"/>
                </a:solidFill>
                <a:latin typeface="Candara" pitchFamily="34" charset="0"/>
              </a:rPr>
              <a:t>constant</a:t>
            </a:r>
            <a:br>
              <a:rPr lang="en-US" sz="1200" dirty="0" smtClean="0">
                <a:solidFill>
                  <a:srgbClr val="7030A0"/>
                </a:solidFill>
                <a:latin typeface="Candara" pitchFamily="34" charset="0"/>
              </a:rPr>
            </a:br>
            <a:r>
              <a:rPr lang="en-US" sz="2400" b="1" dirty="0" smtClean="0">
                <a:solidFill>
                  <a:srgbClr val="7030A0"/>
                </a:solidFill>
                <a:latin typeface="Candara" pitchFamily="34" charset="0"/>
              </a:rPr>
              <a:t>K</a:t>
            </a:r>
            <a:endParaRPr lang="en-US" sz="2400" b="1" dirty="0">
              <a:solidFill>
                <a:srgbClr val="7030A0"/>
              </a:solidFill>
              <a:latin typeface="Candara" pitchFamily="34" charset="0"/>
            </a:endParaRPr>
          </a:p>
        </p:txBody>
      </p:sp>
      <p:grpSp>
        <p:nvGrpSpPr>
          <p:cNvPr id="4097" name="Group 4096"/>
          <p:cNvGrpSpPr/>
          <p:nvPr/>
        </p:nvGrpSpPr>
        <p:grpSpPr>
          <a:xfrm>
            <a:off x="5618480" y="457200"/>
            <a:ext cx="1447800" cy="1499695"/>
            <a:chOff x="5181600" y="457200"/>
            <a:chExt cx="1447800" cy="1499695"/>
          </a:xfrm>
        </p:grpSpPr>
        <p:grpSp>
          <p:nvGrpSpPr>
            <p:cNvPr id="41" name="Group 40"/>
            <p:cNvGrpSpPr/>
            <p:nvPr/>
          </p:nvGrpSpPr>
          <p:grpSpPr>
            <a:xfrm>
              <a:off x="5275580" y="457200"/>
              <a:ext cx="1353820" cy="1499695"/>
              <a:chOff x="7485380" y="1908267"/>
              <a:chExt cx="2028008" cy="2155119"/>
            </a:xfrm>
            <a:solidFill>
              <a:schemeClr val="bg1"/>
            </a:solidFill>
          </p:grpSpPr>
          <p:pic>
            <p:nvPicPr>
              <p:cNvPr id="9" name="Picture 4" descr="File:MD5.sv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262" r="72817" b="26407"/>
              <a:stretch/>
            </p:blipFill>
            <p:spPr bwMode="auto">
              <a:xfrm>
                <a:off x="7485380" y="1908267"/>
                <a:ext cx="1074420" cy="2099215"/>
              </a:xfrm>
              <a:prstGeom prst="rect">
                <a:avLst/>
              </a:prstGeom>
              <a:grpFill/>
              <a:extLst/>
            </p:spPr>
          </p:pic>
          <p:pic>
            <p:nvPicPr>
              <p:cNvPr id="50" name="Picture 4" descr="File:MD5.sv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161" t="-1253" r="46714" b="89549"/>
              <a:stretch/>
            </p:blipFill>
            <p:spPr bwMode="auto">
              <a:xfrm>
                <a:off x="8559800" y="3555025"/>
                <a:ext cx="953588" cy="508361"/>
              </a:xfrm>
              <a:prstGeom prst="rect">
                <a:avLst/>
              </a:prstGeom>
              <a:grpFill/>
              <a:extLst/>
            </p:spPr>
          </p:pic>
        </p:grpSp>
        <p:sp>
          <p:nvSpPr>
            <p:cNvPr id="63" name="TextBox 62"/>
            <p:cNvSpPr txBox="1"/>
            <p:nvPr/>
          </p:nvSpPr>
          <p:spPr>
            <a:xfrm>
              <a:off x="5181600" y="1261044"/>
              <a:ext cx="3225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err="1" smtClean="0">
                  <a:latin typeface="Candara" pitchFamily="34" charset="0"/>
                </a:rPr>
                <a:t>R</a:t>
              </a:r>
              <a:r>
                <a:rPr lang="en-US" sz="1400" b="1" baseline="-25000" dirty="0" err="1" smtClean="0">
                  <a:latin typeface="Candara" pitchFamily="34" charset="0"/>
                </a:rPr>
                <a:t>i</a:t>
              </a:r>
              <a:endParaRPr lang="en-US" sz="1400" b="1" dirty="0">
                <a:latin typeface="Candara" pitchFamily="34" charset="0"/>
              </a:endParaRPr>
            </a:p>
          </p:txBody>
        </p:sp>
        <p:cxnSp>
          <p:nvCxnSpPr>
            <p:cNvPr id="64" name="Straight Arrow Connector 63"/>
            <p:cNvCxnSpPr/>
            <p:nvPr/>
          </p:nvCxnSpPr>
          <p:spPr bwMode="auto">
            <a:xfrm>
              <a:off x="5393915" y="1427632"/>
              <a:ext cx="113521" cy="0"/>
            </a:xfrm>
            <a:prstGeom prst="straightConnector1">
              <a:avLst/>
            </a:prstGeom>
            <a:noFill/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09270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609600" y="2743200"/>
            <a:ext cx="7772400" cy="1143000"/>
          </a:xfrm>
        </p:spPr>
        <p:txBody>
          <a:bodyPr/>
          <a:lstStyle/>
          <a:p>
            <a:pPr algn="ctr"/>
            <a:r>
              <a:rPr lang="en-US" sz="4000" dirty="0" smtClean="0"/>
              <a:t>This is how we express MD5</a:t>
            </a:r>
            <a:endParaRPr lang="en-US" sz="2400" u="sng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9pPr>
          </a:lstStyle>
          <a:p>
            <a:pPr eaLnBrk="1" hangingPunct="1"/>
            <a:fld id="{614ED918-2E93-469A-A8ED-D837DAD2F1C5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43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811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457200" y="76200"/>
            <a:ext cx="8229240" cy="11426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r>
              <a:rPr lang="en-US" sz="4400" dirty="0">
                <a:solidFill>
                  <a:srgbClr val="000000"/>
                </a:solidFill>
                <a:latin typeface="Candara" pitchFamily="34" charset="0"/>
              </a:rPr>
              <a:t>Project Pipeline</a:t>
            </a:r>
            <a:endParaRPr dirty="0">
              <a:solidFill>
                <a:srgbClr val="000000"/>
              </a:solidFill>
              <a:latin typeface="Candara" pitchFamily="34" charset="0"/>
            </a:endParaRPr>
          </a:p>
        </p:txBody>
      </p:sp>
      <p:pic>
        <p:nvPicPr>
          <p:cNvPr id="98" name="Picture 97"/>
          <p:cNvPicPr/>
          <p:nvPr/>
        </p:nvPicPr>
        <p:blipFill>
          <a:blip r:embed="rId3"/>
          <a:stretch>
            <a:fillRect/>
          </a:stretch>
        </p:blipFill>
        <p:spPr>
          <a:xfrm>
            <a:off x="1956960" y="750960"/>
            <a:ext cx="5304960" cy="6372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32940" y="1218840"/>
            <a:ext cx="4953000" cy="1143360"/>
          </a:xfrm>
          <a:prstGeom prst="rect">
            <a:avLst/>
          </a:prstGeom>
          <a:solidFill>
            <a:srgbClr val="FFFF00">
              <a:alpha val="3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73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 at Variable Declaration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819400"/>
          </a:xfrm>
        </p:spPr>
        <p:txBody>
          <a:bodyPr/>
          <a:lstStyle/>
          <a:p>
            <a:pPr marL="0" indent="0">
              <a:buNone/>
            </a:pPr>
            <a:r>
              <a:rPr lang="en-US" sz="1800" b="1" dirty="0" err="1">
                <a:latin typeface="Courier" pitchFamily="49" charset="0"/>
              </a:rPr>
              <a:t>typedef</a:t>
            </a:r>
            <a:r>
              <a:rPr lang="en-US" sz="1800" b="1" dirty="0">
                <a:latin typeface="Courier" pitchFamily="49" charset="0"/>
              </a:rPr>
              <a:t> pair&lt;</a:t>
            </a:r>
            <a:r>
              <a:rPr lang="en-US" sz="1800" b="1" dirty="0" err="1">
                <a:solidFill>
                  <a:srgbClr val="92D050"/>
                </a:solidFill>
                <a:latin typeface="Courier" pitchFamily="49" charset="0"/>
              </a:rPr>
              <a:t>int</a:t>
            </a:r>
            <a:r>
              <a:rPr lang="en-US" sz="1800" b="1" dirty="0" err="1">
                <a:latin typeface="Courier" pitchFamily="49" charset="0"/>
              </a:rPr>
              <a:t>,</a:t>
            </a:r>
            <a:r>
              <a:rPr lang="en-US" sz="1800" b="1" dirty="0" err="1">
                <a:solidFill>
                  <a:srgbClr val="92D050"/>
                </a:solidFill>
                <a:latin typeface="Courier" pitchFamily="49" charset="0"/>
              </a:rPr>
              <a:t>int</a:t>
            </a:r>
            <a:r>
              <a:rPr lang="en-US" sz="1800" b="1" dirty="0">
                <a:latin typeface="Courier" pitchFamily="49" charset="0"/>
              </a:rPr>
              <a:t>&gt; </a:t>
            </a:r>
            <a:r>
              <a:rPr lang="en-US" sz="1800" b="1" dirty="0" err="1" smtClean="0">
                <a:latin typeface="Courier" pitchFamily="49" charset="0"/>
              </a:rPr>
              <a:t>myInt</a:t>
            </a:r>
            <a:r>
              <a:rPr lang="en-US" sz="1800" b="1" dirty="0" smtClean="0">
                <a:latin typeface="Courier" pitchFamily="49" charset="0"/>
              </a:rPr>
              <a:t>; </a:t>
            </a:r>
          </a:p>
          <a:p>
            <a:pPr marL="0" indent="0">
              <a:buNone/>
            </a:pPr>
            <a:endParaRPr lang="en-US" sz="1800" b="1" dirty="0">
              <a:latin typeface="Courier" pitchFamily="49" charset="0"/>
            </a:endParaRPr>
          </a:p>
          <a:p>
            <a:pPr marL="0" indent="0">
              <a:buNone/>
            </a:pPr>
            <a:r>
              <a:rPr lang="en-US" sz="1800" b="1" dirty="0" smtClean="0">
                <a:latin typeface="Courier" pitchFamily="49" charset="0"/>
              </a:rPr>
              <a:t>vector&lt;</a:t>
            </a:r>
            <a:r>
              <a:rPr lang="en-US" sz="1800" b="1" dirty="0" err="1" smtClean="0">
                <a:latin typeface="Courier" pitchFamily="49" charset="0"/>
              </a:rPr>
              <a:t>myInt</a:t>
            </a:r>
            <a:r>
              <a:rPr lang="en-US" sz="1800" b="1" dirty="0" smtClean="0">
                <a:latin typeface="Courier" pitchFamily="49" charset="0"/>
              </a:rPr>
              <a:t>&gt;</a:t>
            </a:r>
            <a:r>
              <a:rPr lang="en-US" sz="1800" b="1" dirty="0" smtClean="0">
                <a:solidFill>
                  <a:srgbClr val="00B0F0"/>
                </a:solidFill>
                <a:latin typeface="Courier" pitchFamily="49" charset="0"/>
              </a:rPr>
              <a:t>@{[0:16]=(</a:t>
            </a:r>
            <a:r>
              <a:rPr lang="en-US" sz="1800" b="1" dirty="0">
                <a:solidFill>
                  <a:srgbClr val="00B0F0"/>
                </a:solidFill>
                <a:latin typeface="Courier" pitchFamily="49" charset="0"/>
              </a:rPr>
              <a:t>103,3)} </a:t>
            </a:r>
            <a:r>
              <a:rPr lang="en-US" sz="1800" b="1" dirty="0">
                <a:latin typeface="Courier" pitchFamily="49" charset="0"/>
              </a:rPr>
              <a:t>message[16];</a:t>
            </a:r>
          </a:p>
          <a:p>
            <a:pPr marL="0" indent="0">
              <a:buNone/>
            </a:pPr>
            <a:r>
              <a:rPr lang="en-US" sz="1800" b="1" dirty="0" smtClean="0">
                <a:latin typeface="Courier" pitchFamily="49" charset="0"/>
              </a:rPr>
              <a:t>vector&lt;</a:t>
            </a:r>
            <a:r>
              <a:rPr lang="en-US" sz="1800" b="1" dirty="0" err="1" smtClean="0">
                <a:latin typeface="Courier" pitchFamily="49" charset="0"/>
              </a:rPr>
              <a:t>myInt</a:t>
            </a:r>
            <a:r>
              <a:rPr lang="en-US" sz="1800" b="1" dirty="0" smtClean="0">
                <a:latin typeface="Courier" pitchFamily="49" charset="0"/>
              </a:rPr>
              <a:t>&gt;</a:t>
            </a:r>
            <a:r>
              <a:rPr lang="en-US" sz="1800" b="1" dirty="0" smtClean="0">
                <a:solidFill>
                  <a:srgbClr val="00B0F0"/>
                </a:solidFill>
                <a:latin typeface="Courier" pitchFamily="49" charset="0"/>
              </a:rPr>
              <a:t>@{[</a:t>
            </a:r>
            <a:r>
              <a:rPr lang="en-US" sz="1800" b="1" dirty="0">
                <a:solidFill>
                  <a:srgbClr val="00B0F0"/>
                </a:solidFill>
                <a:latin typeface="Courier" pitchFamily="49" charset="0"/>
              </a:rPr>
              <a:t>0:64]=(106,6)}</a:t>
            </a:r>
            <a:r>
              <a:rPr lang="en-US" sz="1800" b="1" dirty="0">
                <a:solidFill>
                  <a:srgbClr val="0070C0"/>
                </a:solidFill>
                <a:latin typeface="Courier" pitchFamily="49" charset="0"/>
              </a:rPr>
              <a:t> </a:t>
            </a:r>
            <a:r>
              <a:rPr lang="en-US" sz="1800" b="1" dirty="0">
                <a:latin typeface="Courier" pitchFamily="49" charset="0"/>
              </a:rPr>
              <a:t>k[64</a:t>
            </a:r>
            <a:r>
              <a:rPr lang="en-US" sz="1800" b="1" dirty="0" smtClean="0">
                <a:latin typeface="Courier" pitchFamily="49" charset="0"/>
              </a:rPr>
              <a:t>];</a:t>
            </a:r>
            <a:endParaRPr lang="en-US" sz="1800" b="1" dirty="0">
              <a:latin typeface="Courier" pitchFamily="49" charset="0"/>
            </a:endParaRPr>
          </a:p>
          <a:p>
            <a:pPr marL="0" indent="0">
              <a:buNone/>
            </a:pPr>
            <a:r>
              <a:rPr lang="en-US" sz="1800" b="1" dirty="0">
                <a:latin typeface="Courier" pitchFamily="49" charset="0"/>
              </a:rPr>
              <a:t>vector&lt;</a:t>
            </a:r>
            <a:r>
              <a:rPr lang="en-US" sz="1800" b="1" dirty="0" err="1">
                <a:latin typeface="Courier" pitchFamily="49" charset="0"/>
              </a:rPr>
              <a:t>myInt</a:t>
            </a:r>
            <a:r>
              <a:rPr lang="en-US" sz="1800" b="1" dirty="0" smtClean="0">
                <a:latin typeface="Courier" pitchFamily="49" charset="0"/>
              </a:rPr>
              <a:t>&gt;</a:t>
            </a:r>
            <a:r>
              <a:rPr lang="en-US" sz="1800" b="1" dirty="0" smtClean="0">
                <a:solidFill>
                  <a:srgbClr val="00B0F0"/>
                </a:solidFill>
                <a:latin typeface="Courier" pitchFamily="49" charset="0"/>
              </a:rPr>
              <a:t>@{[</a:t>
            </a:r>
            <a:r>
              <a:rPr lang="en-US" sz="1800" b="1" dirty="0">
                <a:solidFill>
                  <a:srgbClr val="00B0F0"/>
                </a:solidFill>
                <a:latin typeface="Courier" pitchFamily="49" charset="0"/>
              </a:rPr>
              <a:t>0:4</a:t>
            </a:r>
            <a:r>
              <a:rPr lang="en-US" sz="1800" b="1" dirty="0" smtClean="0">
                <a:solidFill>
                  <a:srgbClr val="00B0F0"/>
                </a:solidFill>
                <a:latin typeface="Courier" pitchFamily="49" charset="0"/>
              </a:rPr>
              <a:t>] =(</a:t>
            </a:r>
            <a:r>
              <a:rPr lang="en-US" sz="1800" b="1" dirty="0">
                <a:solidFill>
                  <a:srgbClr val="00B0F0"/>
                </a:solidFill>
                <a:latin typeface="Courier" pitchFamily="49" charset="0"/>
              </a:rPr>
              <a:t>104,4)}</a:t>
            </a:r>
            <a:r>
              <a:rPr lang="en-US" sz="1800" b="1" dirty="0">
                <a:solidFill>
                  <a:srgbClr val="0070C0"/>
                </a:solidFill>
                <a:latin typeface="Courier" pitchFamily="49" charset="0"/>
              </a:rPr>
              <a:t> </a:t>
            </a:r>
            <a:r>
              <a:rPr lang="en-US" sz="1800" b="1" dirty="0">
                <a:latin typeface="Courier" pitchFamily="49" charset="0"/>
              </a:rPr>
              <a:t>output[4</a:t>
            </a:r>
            <a:r>
              <a:rPr lang="en-US" sz="1800" b="1" dirty="0" smtClean="0">
                <a:latin typeface="Courier" pitchFamily="49" charset="0"/>
              </a:rPr>
              <a:t>];</a:t>
            </a:r>
            <a:endParaRPr lang="en-US" sz="1800" b="1" dirty="0">
              <a:latin typeface="Courier" pitchFamily="49" charset="0"/>
            </a:endParaRPr>
          </a:p>
          <a:p>
            <a:pPr marL="0" indent="0">
              <a:buNone/>
            </a:pPr>
            <a:r>
              <a:rPr lang="en-US" sz="1800" b="1" dirty="0">
                <a:latin typeface="Courier" pitchFamily="49" charset="0"/>
              </a:rPr>
              <a:t>vector&lt;</a:t>
            </a:r>
            <a:r>
              <a:rPr lang="en-US" sz="1800" b="1" dirty="0" err="1">
                <a:latin typeface="Courier" pitchFamily="49" charset="0"/>
              </a:rPr>
              <a:t>myInt</a:t>
            </a:r>
            <a:r>
              <a:rPr lang="en-US" sz="1800" b="1" dirty="0" smtClean="0">
                <a:latin typeface="Courier" pitchFamily="49" charset="0"/>
              </a:rPr>
              <a:t>&gt;</a:t>
            </a:r>
            <a:r>
              <a:rPr lang="en-US" sz="1800" b="1" dirty="0" smtClean="0">
                <a:solidFill>
                  <a:srgbClr val="00B0F0"/>
                </a:solidFill>
                <a:latin typeface="Courier" pitchFamily="49" charset="0"/>
              </a:rPr>
              <a:t>@{[</a:t>
            </a:r>
            <a:r>
              <a:rPr lang="en-US" sz="1800" b="1" dirty="0">
                <a:solidFill>
                  <a:srgbClr val="00B0F0"/>
                </a:solidFill>
                <a:latin typeface="Courier" pitchFamily="49" charset="0"/>
              </a:rPr>
              <a:t>0:4</a:t>
            </a:r>
            <a:r>
              <a:rPr lang="en-US" sz="1800" b="1" dirty="0" smtClean="0">
                <a:solidFill>
                  <a:srgbClr val="00B0F0"/>
                </a:solidFill>
                <a:latin typeface="Courier" pitchFamily="49" charset="0"/>
              </a:rPr>
              <a:t>] =(</a:t>
            </a:r>
            <a:r>
              <a:rPr lang="en-US" sz="1800" b="1" dirty="0">
                <a:solidFill>
                  <a:srgbClr val="00B0F0"/>
                </a:solidFill>
                <a:latin typeface="Courier" pitchFamily="49" charset="0"/>
              </a:rPr>
              <a:t>104,4)}</a:t>
            </a:r>
            <a:r>
              <a:rPr lang="en-US" sz="1800" b="1" dirty="0">
                <a:solidFill>
                  <a:srgbClr val="0070C0"/>
                </a:solidFill>
                <a:latin typeface="Courier" pitchFamily="49" charset="0"/>
              </a:rPr>
              <a:t> </a:t>
            </a:r>
            <a:r>
              <a:rPr lang="en-US" sz="1800" b="1" dirty="0" smtClean="0">
                <a:latin typeface="Courier" pitchFamily="49" charset="0"/>
              </a:rPr>
              <a:t>hash[4];</a:t>
            </a:r>
            <a:endParaRPr lang="en-US" sz="1800" b="1" dirty="0">
              <a:latin typeface="Courier" pitchFamily="49" charset="0"/>
            </a:endParaRPr>
          </a:p>
          <a:p>
            <a:pPr marL="0" indent="0">
              <a:buNone/>
            </a:pPr>
            <a:r>
              <a:rPr lang="en-US" sz="1800" b="1" dirty="0" smtClean="0">
                <a:latin typeface="Courier" pitchFamily="49" charset="0"/>
              </a:rPr>
              <a:t>vector&lt;</a:t>
            </a:r>
            <a:r>
              <a:rPr lang="en-US" sz="1800" b="1" dirty="0" err="1" smtClean="0">
                <a:solidFill>
                  <a:srgbClr val="92D050"/>
                </a:solidFill>
                <a:latin typeface="Courier" pitchFamily="49" charset="0"/>
              </a:rPr>
              <a:t>int</a:t>
            </a:r>
            <a:r>
              <a:rPr lang="en-US" sz="1800" b="1" dirty="0" smtClean="0">
                <a:latin typeface="Courier" pitchFamily="49" charset="0"/>
              </a:rPr>
              <a:t>&gt;  </a:t>
            </a:r>
            <a:r>
              <a:rPr lang="en-US" sz="1800" b="1" dirty="0" smtClean="0">
                <a:solidFill>
                  <a:srgbClr val="00B0F0"/>
                </a:solidFill>
                <a:latin typeface="Courier" pitchFamily="49" charset="0"/>
              </a:rPr>
              <a:t>@{[</a:t>
            </a:r>
            <a:r>
              <a:rPr lang="en-US" sz="1800" b="1" dirty="0">
                <a:solidFill>
                  <a:srgbClr val="00B0F0"/>
                </a:solidFill>
                <a:latin typeface="Courier" pitchFamily="49" charset="0"/>
              </a:rPr>
              <a:t>0:64]=102}</a:t>
            </a:r>
            <a:r>
              <a:rPr lang="en-US" sz="1800" b="1" dirty="0">
                <a:latin typeface="Courier" pitchFamily="49" charset="0"/>
              </a:rPr>
              <a:t> </a:t>
            </a:r>
            <a:r>
              <a:rPr lang="en-US" sz="1800" b="1" dirty="0" smtClean="0">
                <a:latin typeface="Courier" pitchFamily="49" charset="0"/>
              </a:rPr>
              <a:t>    r[64];</a:t>
            </a:r>
            <a:endParaRPr lang="en-US" sz="1800" b="1" dirty="0">
              <a:latin typeface="Courier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EDDC2B-BF4F-4513-8A14-81E94D4C29A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45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38800" y="3849469"/>
            <a:ext cx="2743200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  <a:latin typeface="Courier" pitchFamily="49" charset="0"/>
              </a:rPr>
              <a:t>@core </a:t>
            </a:r>
            <a:r>
              <a:rPr lang="en-US" sz="2400" dirty="0" smtClean="0">
                <a:latin typeface="Candara" pitchFamily="34" charset="0"/>
              </a:rPr>
              <a:t>indicates where data lives.</a:t>
            </a:r>
            <a:endParaRPr lang="en-US" sz="2400" dirty="0">
              <a:solidFill>
                <a:srgbClr val="00B050"/>
              </a:solidFill>
              <a:latin typeface="Courier" pitchFamily="49" charset="0"/>
            </a:endParaRPr>
          </a:p>
        </p:txBody>
      </p:sp>
      <p:cxnSp>
        <p:nvCxnSpPr>
          <p:cNvPr id="28" name="Straight Connector 27"/>
          <p:cNvCxnSpPr/>
          <p:nvPr/>
        </p:nvCxnSpPr>
        <p:spPr bwMode="auto">
          <a:xfrm flipH="1">
            <a:off x="3505200" y="4173804"/>
            <a:ext cx="2133600" cy="1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Straight Arrow Connector 29"/>
          <p:cNvCxnSpPr/>
          <p:nvPr/>
        </p:nvCxnSpPr>
        <p:spPr bwMode="auto">
          <a:xfrm flipH="1" flipV="1">
            <a:off x="3505200" y="3620870"/>
            <a:ext cx="10160" cy="551764"/>
          </a:xfrm>
          <a:prstGeom prst="straightConnector1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" name="Rectangle 4"/>
          <p:cNvSpPr/>
          <p:nvPr/>
        </p:nvSpPr>
        <p:spPr bwMode="auto">
          <a:xfrm>
            <a:off x="2338752" y="1820008"/>
            <a:ext cx="2362201" cy="179207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1800" b="1" dirty="0">
              <a:latin typeface="Candara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905600" y="3962400"/>
            <a:ext cx="1239520" cy="1219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andara" pitchFamily="34" charset="0"/>
              </a:rPr>
              <a:t>106</a:t>
            </a:r>
            <a:endParaRPr lang="en-US" sz="1800" b="1" dirty="0">
              <a:solidFill>
                <a:schemeClr val="bg1">
                  <a:lumMod val="65000"/>
                </a:schemeClr>
              </a:solidFill>
              <a:latin typeface="Candara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905600" y="5486400"/>
            <a:ext cx="1239520" cy="1219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andara" pitchFamily="34" charset="0"/>
              </a:rPr>
              <a:t>6</a:t>
            </a:r>
            <a:endParaRPr lang="en-US" sz="1800" b="1" dirty="0">
              <a:solidFill>
                <a:schemeClr val="bg1">
                  <a:lumMod val="65000"/>
                </a:schemeClr>
              </a:solidFill>
              <a:latin typeface="Candara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991960" y="4511040"/>
            <a:ext cx="152400" cy="152400"/>
          </a:xfrm>
          <a:prstGeom prst="rect">
            <a:avLst/>
          </a:prstGeom>
          <a:solidFill>
            <a:srgbClr val="CCFF99"/>
          </a:solidFill>
          <a:ln>
            <a:solidFill>
              <a:srgbClr val="CCFF99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1800" b="1" dirty="0">
              <a:latin typeface="Candara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220560" y="4511040"/>
            <a:ext cx="152400" cy="152400"/>
          </a:xfrm>
          <a:prstGeom prst="rect">
            <a:avLst/>
          </a:prstGeom>
          <a:solidFill>
            <a:srgbClr val="CCFF99"/>
          </a:solidFill>
          <a:ln>
            <a:solidFill>
              <a:srgbClr val="CCFF99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1800" b="1" dirty="0">
              <a:latin typeface="Candara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449160" y="4511040"/>
            <a:ext cx="152400" cy="152400"/>
          </a:xfrm>
          <a:prstGeom prst="rect">
            <a:avLst/>
          </a:prstGeom>
          <a:solidFill>
            <a:srgbClr val="CCFF99"/>
          </a:solidFill>
          <a:ln>
            <a:solidFill>
              <a:srgbClr val="CCFF99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1800" b="1" dirty="0">
              <a:latin typeface="Candara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1677760" y="4511040"/>
            <a:ext cx="152400" cy="152400"/>
          </a:xfrm>
          <a:prstGeom prst="rect">
            <a:avLst/>
          </a:prstGeom>
          <a:solidFill>
            <a:srgbClr val="CCFF99"/>
          </a:solidFill>
          <a:ln>
            <a:solidFill>
              <a:srgbClr val="CCFF99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1800" b="1" dirty="0">
              <a:latin typeface="Candara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1906360" y="4511040"/>
            <a:ext cx="152400" cy="152400"/>
          </a:xfrm>
          <a:prstGeom prst="rect">
            <a:avLst/>
          </a:prstGeom>
          <a:solidFill>
            <a:srgbClr val="CCFF99"/>
          </a:solidFill>
          <a:ln>
            <a:solidFill>
              <a:srgbClr val="CCFF99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1800" b="1" dirty="0">
              <a:latin typeface="Candara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991960" y="6019800"/>
            <a:ext cx="152400" cy="152400"/>
          </a:xfrm>
          <a:prstGeom prst="rect">
            <a:avLst/>
          </a:prstGeom>
          <a:solidFill>
            <a:srgbClr val="CCFF99"/>
          </a:solidFill>
          <a:ln>
            <a:solidFill>
              <a:srgbClr val="CCFF99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1800" b="1" dirty="0">
              <a:latin typeface="Candara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1220560" y="6019800"/>
            <a:ext cx="152400" cy="152400"/>
          </a:xfrm>
          <a:prstGeom prst="rect">
            <a:avLst/>
          </a:prstGeom>
          <a:solidFill>
            <a:srgbClr val="CCFF99"/>
          </a:solidFill>
          <a:ln>
            <a:solidFill>
              <a:srgbClr val="CCFF99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1800" b="1" dirty="0">
              <a:latin typeface="Candara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1449160" y="6019800"/>
            <a:ext cx="152400" cy="152400"/>
          </a:xfrm>
          <a:prstGeom prst="rect">
            <a:avLst/>
          </a:prstGeom>
          <a:solidFill>
            <a:srgbClr val="CCFF99"/>
          </a:solidFill>
          <a:ln>
            <a:solidFill>
              <a:srgbClr val="CCFF99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1800" b="1" dirty="0">
              <a:latin typeface="Candara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1677760" y="6019800"/>
            <a:ext cx="152400" cy="152400"/>
          </a:xfrm>
          <a:prstGeom prst="rect">
            <a:avLst/>
          </a:prstGeom>
          <a:solidFill>
            <a:srgbClr val="CCFF99"/>
          </a:solidFill>
          <a:ln>
            <a:solidFill>
              <a:srgbClr val="CCFF99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1800" b="1" dirty="0">
              <a:latin typeface="Candara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1906360" y="6019800"/>
            <a:ext cx="152400" cy="152400"/>
          </a:xfrm>
          <a:prstGeom prst="rect">
            <a:avLst/>
          </a:prstGeom>
          <a:solidFill>
            <a:srgbClr val="CCFF99"/>
          </a:solidFill>
          <a:ln>
            <a:solidFill>
              <a:srgbClr val="CCFF99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1800" b="1" dirty="0">
              <a:latin typeface="Candara" pitchFamily="34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157060" y="4382393"/>
            <a:ext cx="279400" cy="1937266"/>
          </a:xfrm>
          <a:prstGeom prst="rect">
            <a:avLst/>
          </a:prstGeom>
          <a:noFill/>
          <a:ln w="19050" cap="flat" cmpd="sng" algn="ctr">
            <a:solidFill>
              <a:srgbClr val="33CC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1800" b="1" dirty="0">
              <a:latin typeface="Candara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484720" y="5166360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andara" pitchFamily="34" charset="0"/>
              </a:rPr>
              <a:t>k</a:t>
            </a:r>
            <a:r>
              <a:rPr lang="en-US" dirty="0" smtClean="0">
                <a:solidFill>
                  <a:srgbClr val="00B050"/>
                </a:solidFill>
                <a:latin typeface="Candara" pitchFamily="34" charset="0"/>
              </a:rPr>
              <a:t>[i]</a:t>
            </a:r>
            <a:endParaRPr lang="en-US" dirty="0">
              <a:solidFill>
                <a:srgbClr val="00B050"/>
              </a:solidFill>
              <a:latin typeface="Candara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37639" y="4387473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ndara" pitchFamily="34" charset="0"/>
              </a:rPr>
              <a:t>h</a:t>
            </a:r>
            <a:r>
              <a:rPr lang="en-US" dirty="0" smtClean="0">
                <a:latin typeface="Candara" pitchFamily="34" charset="0"/>
              </a:rPr>
              <a:t>igh order</a:t>
            </a:r>
            <a:endParaRPr lang="en-US" dirty="0">
              <a:latin typeface="Candara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37639" y="5911334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ndara" pitchFamily="34" charset="0"/>
              </a:rPr>
              <a:t>low order</a:t>
            </a:r>
            <a:endParaRPr lang="en-US" dirty="0"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35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 in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b="1" dirty="0" smtClean="0">
                <a:latin typeface="Courier" pitchFamily="49" charset="0"/>
              </a:rPr>
              <a:t>void</a:t>
            </a:r>
            <a:r>
              <a:rPr lang="en-US" sz="1400" b="1" dirty="0" smtClean="0">
                <a:solidFill>
                  <a:srgbClr val="0070C0"/>
                </a:solidFill>
                <a:latin typeface="Courier" pitchFamily="49" charset="0"/>
              </a:rPr>
              <a:t>@(104,4</a:t>
            </a:r>
            <a:r>
              <a:rPr lang="en-US" sz="1400" b="1" dirty="0">
                <a:solidFill>
                  <a:srgbClr val="0070C0"/>
                </a:solidFill>
                <a:latin typeface="Courier" pitchFamily="49" charset="0"/>
              </a:rPr>
              <a:t>) </a:t>
            </a:r>
            <a:r>
              <a:rPr lang="en-US" sz="1400" b="1" dirty="0">
                <a:latin typeface="Courier" pitchFamily="49" charset="0"/>
              </a:rPr>
              <a:t>md5() {</a:t>
            </a:r>
          </a:p>
          <a:p>
            <a:pPr marL="0" indent="0">
              <a:buNone/>
            </a:pPr>
            <a:r>
              <a:rPr lang="en-US" sz="1400" b="1" dirty="0">
                <a:latin typeface="Courier" pitchFamily="49" charset="0"/>
              </a:rPr>
              <a:t>  </a:t>
            </a:r>
            <a:r>
              <a:rPr lang="en-US" sz="1400" b="1" dirty="0" smtClean="0">
                <a:latin typeface="Courier" pitchFamily="49" charset="0"/>
              </a:rPr>
              <a:t>for(</a:t>
            </a:r>
            <a:r>
              <a:rPr lang="en-US" sz="1400" b="1" dirty="0" err="1" smtClean="0">
                <a:latin typeface="Courier" pitchFamily="49" charset="0"/>
              </a:rPr>
              <a:t>myInt</a:t>
            </a:r>
            <a:r>
              <a:rPr lang="en-US" sz="1400" b="1" dirty="0" err="1" smtClean="0">
                <a:solidFill>
                  <a:srgbClr val="0070C0"/>
                </a:solidFill>
                <a:latin typeface="Courier" pitchFamily="49" charset="0"/>
              </a:rPr>
              <a:t>@any</a:t>
            </a:r>
            <a:r>
              <a:rPr lang="en-US" sz="1400" b="1" dirty="0" smtClean="0">
                <a:solidFill>
                  <a:srgbClr val="0070C0"/>
                </a:solidFill>
                <a:latin typeface="Courier" pitchFamily="49" charset="0"/>
              </a:rPr>
              <a:t> </a:t>
            </a:r>
            <a:r>
              <a:rPr lang="en-US" sz="1400" b="1" dirty="0">
                <a:latin typeface="Courier" pitchFamily="49" charset="0"/>
              </a:rPr>
              <a:t>t = 0; t &lt; 16; t++) {</a:t>
            </a:r>
          </a:p>
          <a:p>
            <a:pPr marL="0" indent="0">
              <a:buNone/>
            </a:pPr>
            <a:r>
              <a:rPr lang="en-US" sz="1400" b="1" dirty="0">
                <a:latin typeface="Courier" pitchFamily="49" charset="0"/>
              </a:rPr>
              <a:t>    </a:t>
            </a:r>
            <a:r>
              <a:rPr lang="en-US" sz="1400" b="1" dirty="0" err="1" smtClean="0">
                <a:latin typeface="Courier" pitchFamily="49" charset="0"/>
              </a:rPr>
              <a:t>myInt</a:t>
            </a:r>
            <a:r>
              <a:rPr lang="en-US" sz="1400" b="1" dirty="0" err="1" smtClean="0">
                <a:solidFill>
                  <a:srgbClr val="0070C0"/>
                </a:solidFill>
                <a:latin typeface="Courier" pitchFamily="49" charset="0"/>
              </a:rPr>
              <a:t>@here</a:t>
            </a:r>
            <a:r>
              <a:rPr lang="en-US" sz="1400" b="1" dirty="0" smtClean="0">
                <a:latin typeface="Courier" pitchFamily="49" charset="0"/>
              </a:rPr>
              <a:t> </a:t>
            </a:r>
            <a:r>
              <a:rPr lang="en-US" sz="1400" b="1" dirty="0">
                <a:latin typeface="Courier" pitchFamily="49" charset="0"/>
              </a:rPr>
              <a:t>a = hash[0], b = hash[1], c = hash[2], d = hash[3]; </a:t>
            </a:r>
            <a:endParaRPr lang="en-US" sz="1400" b="1" dirty="0" smtClean="0">
              <a:latin typeface="Courier" pitchFamily="49" charset="0"/>
            </a:endParaRPr>
          </a:p>
          <a:p>
            <a:pPr marL="0" indent="0">
              <a:buNone/>
            </a:pPr>
            <a:r>
              <a:rPr lang="en-US" sz="1400" b="1" dirty="0">
                <a:latin typeface="Courier" pitchFamily="49" charset="0"/>
              </a:rPr>
              <a:t> </a:t>
            </a:r>
            <a:r>
              <a:rPr lang="en-US" sz="1400" b="1" dirty="0" smtClean="0">
                <a:latin typeface="Courier" pitchFamily="49" charset="0"/>
              </a:rPr>
              <a:t>   </a:t>
            </a:r>
            <a:r>
              <a:rPr lang="nn-NO" sz="1400" b="1" dirty="0" smtClean="0">
                <a:latin typeface="Courier" pitchFamily="49" charset="0"/>
              </a:rPr>
              <a:t>for(myInt</a:t>
            </a:r>
            <a:r>
              <a:rPr lang="nn-NO" sz="1400" b="1" dirty="0" smtClean="0">
                <a:solidFill>
                  <a:srgbClr val="0070C0"/>
                </a:solidFill>
                <a:latin typeface="Courier" pitchFamily="49" charset="0"/>
              </a:rPr>
              <a:t>@any</a:t>
            </a:r>
            <a:r>
              <a:rPr lang="nn-NO" sz="1400" b="1" dirty="0" smtClean="0">
                <a:latin typeface="Courier" pitchFamily="49" charset="0"/>
              </a:rPr>
              <a:t> </a:t>
            </a:r>
            <a:r>
              <a:rPr lang="nn-NO" sz="1400" b="1" dirty="0">
                <a:latin typeface="Courier" pitchFamily="49" charset="0"/>
              </a:rPr>
              <a:t>i = 0; i &lt; 64; i++) {</a:t>
            </a:r>
          </a:p>
          <a:p>
            <a:pPr marL="0" indent="0">
              <a:buNone/>
            </a:pPr>
            <a:r>
              <a:rPr lang="en-US" sz="1400" b="1" dirty="0">
                <a:latin typeface="Courier" pitchFamily="49" charset="0"/>
              </a:rPr>
              <a:t>      </a:t>
            </a:r>
            <a:r>
              <a:rPr lang="en-US" sz="1400" b="1" dirty="0" err="1" smtClean="0">
                <a:latin typeface="Courier" pitchFamily="49" charset="0"/>
              </a:rPr>
              <a:t>myInt</a:t>
            </a:r>
            <a:r>
              <a:rPr lang="en-US" sz="1400" b="1" dirty="0" err="1" smtClean="0">
                <a:solidFill>
                  <a:srgbClr val="0070C0"/>
                </a:solidFill>
                <a:latin typeface="Courier" pitchFamily="49" charset="0"/>
              </a:rPr>
              <a:t>@here</a:t>
            </a:r>
            <a:r>
              <a:rPr lang="en-US" sz="1400" b="1" dirty="0" smtClean="0">
                <a:latin typeface="Courier" pitchFamily="49" charset="0"/>
              </a:rPr>
              <a:t> </a:t>
            </a:r>
            <a:r>
              <a:rPr lang="en-US" sz="1400" b="1" dirty="0">
                <a:latin typeface="Courier" pitchFamily="49" charset="0"/>
              </a:rPr>
              <a:t>temp = d;</a:t>
            </a:r>
          </a:p>
          <a:p>
            <a:pPr marL="0" indent="0">
              <a:buNone/>
            </a:pPr>
            <a:r>
              <a:rPr lang="en-US" sz="1400" b="1" dirty="0">
                <a:latin typeface="Courier" pitchFamily="49" charset="0"/>
              </a:rPr>
              <a:t>      d = c;</a:t>
            </a:r>
          </a:p>
          <a:p>
            <a:pPr marL="0" indent="0">
              <a:buNone/>
            </a:pPr>
            <a:r>
              <a:rPr lang="en-US" sz="1400" b="1" dirty="0">
                <a:latin typeface="Courier" pitchFamily="49" charset="0"/>
              </a:rPr>
              <a:t>      c = b;</a:t>
            </a:r>
          </a:p>
          <a:p>
            <a:pPr marL="0" indent="0">
              <a:buNone/>
            </a:pPr>
            <a:r>
              <a:rPr lang="en-US" sz="1400" b="1" dirty="0">
                <a:latin typeface="Courier" pitchFamily="49" charset="0"/>
              </a:rPr>
              <a:t>      b = </a:t>
            </a:r>
            <a:r>
              <a:rPr lang="en-US" sz="1400" b="1" dirty="0" smtClean="0">
                <a:latin typeface="Courier" pitchFamily="49" charset="0"/>
              </a:rPr>
              <a:t>round(a</a:t>
            </a:r>
            <a:r>
              <a:rPr lang="en-US" sz="1400" b="1" dirty="0">
                <a:latin typeface="Courier" pitchFamily="49" charset="0"/>
              </a:rPr>
              <a:t>, b, c, d, i);</a:t>
            </a:r>
          </a:p>
          <a:p>
            <a:pPr marL="0" indent="0">
              <a:buNone/>
            </a:pPr>
            <a:r>
              <a:rPr lang="en-US" sz="1400" b="1" dirty="0">
                <a:latin typeface="Courier" pitchFamily="49" charset="0"/>
              </a:rPr>
              <a:t>      a = temp;</a:t>
            </a:r>
          </a:p>
          <a:p>
            <a:pPr marL="0" indent="0">
              <a:buNone/>
            </a:pPr>
            <a:r>
              <a:rPr lang="en-US" sz="1400" b="1" dirty="0">
                <a:latin typeface="Courier" pitchFamily="49" charset="0"/>
              </a:rPr>
              <a:t>    }</a:t>
            </a:r>
          </a:p>
          <a:p>
            <a:pPr marL="0" indent="0">
              <a:buNone/>
            </a:pPr>
            <a:r>
              <a:rPr lang="en-US" sz="1400" b="1" dirty="0">
                <a:latin typeface="Courier" pitchFamily="49" charset="0"/>
              </a:rPr>
              <a:t>    hash[0] += a;</a:t>
            </a:r>
          </a:p>
          <a:p>
            <a:pPr marL="0" indent="0">
              <a:buNone/>
            </a:pPr>
            <a:r>
              <a:rPr lang="en-US" sz="1400" b="1" dirty="0">
                <a:latin typeface="Courier" pitchFamily="49" charset="0"/>
              </a:rPr>
              <a:t>    hash[1] += b;</a:t>
            </a:r>
          </a:p>
          <a:p>
            <a:pPr marL="0" indent="0">
              <a:buNone/>
            </a:pPr>
            <a:r>
              <a:rPr lang="en-US" sz="1400" b="1" dirty="0">
                <a:latin typeface="Courier" pitchFamily="49" charset="0"/>
              </a:rPr>
              <a:t>    hash[2] += c;</a:t>
            </a:r>
          </a:p>
          <a:p>
            <a:pPr marL="0" indent="0">
              <a:buNone/>
            </a:pPr>
            <a:r>
              <a:rPr lang="en-US" sz="1400" b="1" dirty="0">
                <a:latin typeface="Courier" pitchFamily="49" charset="0"/>
              </a:rPr>
              <a:t>    hash[3] += d;</a:t>
            </a:r>
          </a:p>
          <a:p>
            <a:pPr marL="0" indent="0">
              <a:buNone/>
            </a:pPr>
            <a:r>
              <a:rPr lang="en-US" sz="1400" b="1" dirty="0">
                <a:latin typeface="Courier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1400" b="1" dirty="0">
                <a:latin typeface="Courier" pitchFamily="49" charset="0"/>
              </a:rPr>
              <a:t>  output[0] = hash[0];</a:t>
            </a:r>
          </a:p>
          <a:p>
            <a:pPr marL="0" indent="0">
              <a:buNone/>
            </a:pPr>
            <a:r>
              <a:rPr lang="en-US" sz="1400" b="1" dirty="0">
                <a:latin typeface="Courier" pitchFamily="49" charset="0"/>
              </a:rPr>
              <a:t>  output[1] = hash[1];</a:t>
            </a:r>
          </a:p>
          <a:p>
            <a:pPr marL="0" indent="0">
              <a:buNone/>
            </a:pPr>
            <a:r>
              <a:rPr lang="en-US" sz="1400" b="1" dirty="0">
                <a:latin typeface="Courier" pitchFamily="49" charset="0"/>
              </a:rPr>
              <a:t>  output[2] = hash[2];</a:t>
            </a:r>
          </a:p>
          <a:p>
            <a:pPr marL="0" indent="0">
              <a:buNone/>
            </a:pPr>
            <a:r>
              <a:rPr lang="en-US" sz="1400" b="1" dirty="0">
                <a:latin typeface="Courier" pitchFamily="49" charset="0"/>
              </a:rPr>
              <a:t>  output[3] = hash[3];</a:t>
            </a:r>
          </a:p>
          <a:p>
            <a:pPr marL="0" indent="0">
              <a:buNone/>
            </a:pPr>
            <a:r>
              <a:rPr lang="en-US" sz="1400" b="1" dirty="0">
                <a:latin typeface="Courier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EDDC2B-BF4F-4513-8A14-81E94D4C29A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46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69280" y="572869"/>
            <a:ext cx="228600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Courier" pitchFamily="49" charset="0"/>
              </a:rPr>
              <a:t>(104,4) </a:t>
            </a:r>
            <a:r>
              <a:rPr lang="en-US" dirty="0" smtClean="0">
                <a:latin typeface="Candara" pitchFamily="34" charset="0"/>
              </a:rPr>
              <a:t>is home for  </a:t>
            </a:r>
            <a:r>
              <a:rPr lang="en-US" dirty="0" smtClean="0">
                <a:latin typeface="Courier" pitchFamily="49" charset="0"/>
              </a:rPr>
              <a:t>md5()</a:t>
            </a:r>
            <a:r>
              <a:rPr lang="en-US" dirty="0" smtClean="0">
                <a:latin typeface="Candara" pitchFamily="34" charset="0"/>
              </a:rPr>
              <a:t>function</a:t>
            </a:r>
            <a:endParaRPr lang="en-US" dirty="0">
              <a:latin typeface="Candara" pitchFamily="34" charset="0"/>
            </a:endParaRPr>
          </a:p>
        </p:txBody>
      </p:sp>
      <p:cxnSp>
        <p:nvCxnSpPr>
          <p:cNvPr id="6" name="Straight Connector 5"/>
          <p:cNvCxnSpPr>
            <a:stCxn id="5" idx="1"/>
          </p:cNvCxnSpPr>
          <p:nvPr/>
        </p:nvCxnSpPr>
        <p:spPr bwMode="auto">
          <a:xfrm flipH="1">
            <a:off x="1524000" y="896035"/>
            <a:ext cx="4145280" cy="38492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>
            <a:off x="1524000" y="934527"/>
            <a:ext cx="0" cy="360873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5669280" y="2514600"/>
            <a:ext cx="301752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Courier" pitchFamily="49" charset="0"/>
              </a:rPr>
              <a:t>@any </a:t>
            </a:r>
            <a:r>
              <a:rPr lang="en-US" dirty="0" smtClean="0">
                <a:latin typeface="Candara" pitchFamily="34" charset="0"/>
              </a:rPr>
              <a:t>suggests that any core can have this variable.</a:t>
            </a:r>
            <a:endParaRPr lang="en-US" dirty="0">
              <a:latin typeface="Candara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69280" y="3581400"/>
            <a:ext cx="301752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70C0"/>
                </a:solidFill>
                <a:latin typeface="Courier" pitchFamily="49" charset="0"/>
              </a:rPr>
              <a:t>@here </a:t>
            </a:r>
            <a:r>
              <a:rPr lang="en-US" dirty="0" smtClean="0">
                <a:latin typeface="Candara" pitchFamily="34" charset="0"/>
              </a:rPr>
              <a:t>refers to the function’s home </a:t>
            </a:r>
            <a:r>
              <a:rPr lang="en-US" dirty="0" smtClean="0">
                <a:solidFill>
                  <a:srgbClr val="0070C0"/>
                </a:solidFill>
                <a:latin typeface="Courier" pitchFamily="49" charset="0"/>
              </a:rPr>
              <a:t>@(104,4</a:t>
            </a:r>
            <a:r>
              <a:rPr lang="en-US" dirty="0">
                <a:solidFill>
                  <a:srgbClr val="0070C0"/>
                </a:solidFill>
                <a:latin typeface="Courier" pitchFamily="49" charset="0"/>
              </a:rPr>
              <a:t>)</a:t>
            </a:r>
            <a:r>
              <a:rPr lang="en-US" dirty="0" smtClean="0">
                <a:latin typeface="Candara" pitchFamily="34" charset="0"/>
              </a:rPr>
              <a:t> </a:t>
            </a:r>
            <a:endParaRPr lang="en-US" dirty="0">
              <a:latin typeface="Candara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 bwMode="auto">
          <a:xfrm flipH="1">
            <a:off x="2286000" y="2837765"/>
            <a:ext cx="3383280" cy="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Straight Connector 15"/>
          <p:cNvCxnSpPr/>
          <p:nvPr/>
        </p:nvCxnSpPr>
        <p:spPr bwMode="auto">
          <a:xfrm flipH="1">
            <a:off x="1905000" y="3904565"/>
            <a:ext cx="3749040" cy="0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Arrow Connector 18"/>
          <p:cNvCxnSpPr/>
          <p:nvPr/>
        </p:nvCxnSpPr>
        <p:spPr bwMode="auto">
          <a:xfrm flipV="1">
            <a:off x="2286000" y="2286000"/>
            <a:ext cx="0" cy="551765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 flipV="1">
            <a:off x="1905000" y="2561882"/>
            <a:ext cx="0" cy="1342683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07014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MD5 in </a:t>
            </a:r>
            <a:r>
              <a:rPr lang="en-US" dirty="0" err="1" smtClean="0"/>
              <a:t>CPart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305800" cy="1676400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 err="1">
                <a:latin typeface="Courier" pitchFamily="49" charset="0"/>
              </a:rPr>
              <a:t>typedef</a:t>
            </a:r>
            <a:r>
              <a:rPr lang="en-US" sz="1400" dirty="0">
                <a:latin typeface="Courier" pitchFamily="49" charset="0"/>
              </a:rPr>
              <a:t> pair&lt;</a:t>
            </a:r>
            <a:r>
              <a:rPr lang="en-US" sz="1400" dirty="0" err="1">
                <a:latin typeface="Courier" pitchFamily="49" charset="0"/>
              </a:rPr>
              <a:t>int,int</a:t>
            </a:r>
            <a:r>
              <a:rPr lang="en-US" sz="1400" dirty="0">
                <a:latin typeface="Courier" pitchFamily="49" charset="0"/>
              </a:rPr>
              <a:t>&gt; </a:t>
            </a:r>
            <a:r>
              <a:rPr lang="en-US" sz="1400" dirty="0" err="1">
                <a:latin typeface="Courier" pitchFamily="49" charset="0"/>
              </a:rPr>
              <a:t>myInt</a:t>
            </a:r>
            <a:r>
              <a:rPr lang="en-US" sz="1400" dirty="0">
                <a:latin typeface="Courier" pitchFamily="49" charset="0"/>
              </a:rPr>
              <a:t>; </a:t>
            </a:r>
            <a:endParaRPr lang="en-US" sz="1400" dirty="0" smtClean="0">
              <a:latin typeface="Courier" pitchFamily="49" charset="0"/>
            </a:endParaRPr>
          </a:p>
          <a:p>
            <a:pPr marL="0" indent="0">
              <a:buNone/>
            </a:pPr>
            <a:endParaRPr lang="en-US" sz="1400" dirty="0" smtClean="0">
              <a:latin typeface="Courier" pitchFamily="49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" pitchFamily="49" charset="0"/>
              </a:rPr>
              <a:t>vector&lt;</a:t>
            </a:r>
            <a:r>
              <a:rPr lang="en-US" sz="1400" dirty="0" err="1" smtClean="0">
                <a:latin typeface="Courier" pitchFamily="49" charset="0"/>
              </a:rPr>
              <a:t>myInt</a:t>
            </a:r>
            <a:r>
              <a:rPr lang="en-US" sz="1400" dirty="0" smtClean="0">
                <a:latin typeface="Courier" pitchFamily="49" charset="0"/>
              </a:rPr>
              <a:t>&gt;@{[0:64]=(106,6)} k[64];</a:t>
            </a:r>
          </a:p>
          <a:p>
            <a:pPr marL="0" indent="0">
              <a:buNone/>
            </a:pPr>
            <a:endParaRPr lang="en-US" sz="1400" dirty="0">
              <a:latin typeface="Courier" pitchFamily="49" charset="0"/>
            </a:endParaRPr>
          </a:p>
          <a:p>
            <a:pPr marL="0" indent="0">
              <a:buNone/>
            </a:pPr>
            <a:r>
              <a:rPr lang="en-US" sz="1400" dirty="0" err="1" smtClean="0">
                <a:latin typeface="Courier" pitchFamily="49" charset="0"/>
              </a:rPr>
              <a:t>myInt</a:t>
            </a:r>
            <a:r>
              <a:rPr lang="en-US" sz="1400" dirty="0" smtClean="0">
                <a:latin typeface="Courier" pitchFamily="49" charset="0"/>
              </a:rPr>
              <a:t>@(105,5</a:t>
            </a:r>
            <a:r>
              <a:rPr lang="en-US" sz="1400" dirty="0">
                <a:latin typeface="Courier" pitchFamily="49" charset="0"/>
              </a:rPr>
              <a:t>) </a:t>
            </a:r>
            <a:r>
              <a:rPr lang="en-US" sz="1400" dirty="0" err="1" smtClean="0">
                <a:latin typeface="Courier" pitchFamily="49" charset="0"/>
              </a:rPr>
              <a:t>sumrotate</a:t>
            </a:r>
            <a:r>
              <a:rPr lang="en-US" sz="1400" dirty="0" smtClean="0">
                <a:latin typeface="Courier" pitchFamily="49" charset="0"/>
              </a:rPr>
              <a:t>(</a:t>
            </a:r>
            <a:r>
              <a:rPr lang="en-US" sz="1400" dirty="0" err="1" smtClean="0">
                <a:latin typeface="Courier" pitchFamily="49" charset="0"/>
              </a:rPr>
              <a:t>myInt</a:t>
            </a:r>
            <a:r>
              <a:rPr lang="en-US" sz="1400" dirty="0" smtClean="0">
                <a:latin typeface="Courier" pitchFamily="49" charset="0"/>
              </a:rPr>
              <a:t>@(104,4) buffer, ...) {</a:t>
            </a:r>
          </a:p>
          <a:p>
            <a:pPr marL="0" indent="0">
              <a:buNone/>
            </a:pPr>
            <a:r>
              <a:rPr lang="en-US" sz="1400" dirty="0">
                <a:latin typeface="Courier" pitchFamily="49" charset="0"/>
              </a:rPr>
              <a:t> </a:t>
            </a:r>
            <a:r>
              <a:rPr lang="en-US" sz="1400" dirty="0" smtClean="0">
                <a:latin typeface="Courier" pitchFamily="49" charset="0"/>
              </a:rPr>
              <a:t> </a:t>
            </a:r>
            <a:r>
              <a:rPr lang="en-US" sz="1400" dirty="0" err="1" smtClean="0">
                <a:latin typeface="Courier" pitchFamily="49" charset="0"/>
              </a:rPr>
              <a:t>myInt@h</a:t>
            </a:r>
            <a:r>
              <a:rPr lang="en-US" sz="1400" dirty="0" smtClean="0">
                <a:latin typeface="Courier" pitchFamily="49" charset="0"/>
              </a:rPr>
              <a:t> sum = </a:t>
            </a:r>
            <a:r>
              <a:rPr lang="en-US" sz="1400" b="1" dirty="0" smtClean="0">
                <a:latin typeface="Courier" pitchFamily="49" charset="0"/>
              </a:rPr>
              <a:t>buffer +@here k[i] + message[g];</a:t>
            </a:r>
          </a:p>
          <a:p>
            <a:pPr marL="0" indent="0">
              <a:buNone/>
            </a:pPr>
            <a:r>
              <a:rPr lang="en-US" sz="1400" dirty="0" smtClean="0">
                <a:latin typeface="Courier" pitchFamily="49" charset="0"/>
              </a:rPr>
              <a:t>  ...</a:t>
            </a:r>
          </a:p>
          <a:p>
            <a:pPr marL="0" indent="0">
              <a:buNone/>
            </a:pPr>
            <a:r>
              <a:rPr lang="en-US" sz="1400" dirty="0" smtClean="0">
                <a:latin typeface="Courier" pitchFamily="49" charset="0"/>
              </a:rPr>
              <a:t>}</a:t>
            </a:r>
            <a:endParaRPr lang="en-US" sz="1400" dirty="0"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66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 bwMode="auto">
          <a:xfrm>
            <a:off x="782320" y="3376553"/>
            <a:ext cx="7772400" cy="1578233"/>
          </a:xfrm>
          <a:prstGeom prst="rect">
            <a:avLst/>
          </a:prstGeom>
          <a:solidFill>
            <a:schemeClr val="bg1">
              <a:lumMod val="95000"/>
              <a:alpha val="42745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1800" b="1" dirty="0">
              <a:latin typeface="Candara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762000" y="4974967"/>
            <a:ext cx="7772400" cy="1578233"/>
          </a:xfrm>
          <a:prstGeom prst="rect">
            <a:avLst/>
          </a:prstGeom>
          <a:solidFill>
            <a:srgbClr val="EAEAEA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1800" b="1" dirty="0">
              <a:latin typeface="Candar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MD5 in </a:t>
            </a:r>
            <a:r>
              <a:rPr lang="en-US" dirty="0" err="1" smtClean="0"/>
              <a:t>CPart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305800" cy="1676400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 err="1">
                <a:latin typeface="Courier" pitchFamily="49" charset="0"/>
              </a:rPr>
              <a:t>typedef</a:t>
            </a:r>
            <a:r>
              <a:rPr lang="en-US" sz="1400" dirty="0">
                <a:latin typeface="Courier" pitchFamily="49" charset="0"/>
              </a:rPr>
              <a:t> pair&lt;</a:t>
            </a:r>
            <a:r>
              <a:rPr lang="en-US" sz="1400" dirty="0" err="1">
                <a:latin typeface="Courier" pitchFamily="49" charset="0"/>
              </a:rPr>
              <a:t>int,int</a:t>
            </a:r>
            <a:r>
              <a:rPr lang="en-US" sz="1400" dirty="0">
                <a:latin typeface="Courier" pitchFamily="49" charset="0"/>
              </a:rPr>
              <a:t>&gt; </a:t>
            </a:r>
            <a:r>
              <a:rPr lang="en-US" sz="1400" dirty="0" err="1">
                <a:latin typeface="Courier" pitchFamily="49" charset="0"/>
              </a:rPr>
              <a:t>myInt</a:t>
            </a:r>
            <a:r>
              <a:rPr lang="en-US" sz="1400" dirty="0">
                <a:latin typeface="Courier" pitchFamily="49" charset="0"/>
              </a:rPr>
              <a:t>; </a:t>
            </a:r>
            <a:endParaRPr lang="en-US" sz="1400" dirty="0" smtClean="0">
              <a:latin typeface="Courier" pitchFamily="49" charset="0"/>
            </a:endParaRPr>
          </a:p>
          <a:p>
            <a:pPr marL="0" indent="0">
              <a:buNone/>
            </a:pPr>
            <a:endParaRPr lang="en-US" sz="1400" dirty="0" smtClean="0">
              <a:latin typeface="Courier" pitchFamily="49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" pitchFamily="49" charset="0"/>
              </a:rPr>
              <a:t>vector&lt;</a:t>
            </a:r>
            <a:r>
              <a:rPr lang="en-US" sz="1400" dirty="0" err="1" smtClean="0">
                <a:latin typeface="Courier" pitchFamily="49" charset="0"/>
              </a:rPr>
              <a:t>myInt</a:t>
            </a:r>
            <a:r>
              <a:rPr lang="en-US" sz="1400" dirty="0" smtClean="0">
                <a:latin typeface="Courier" pitchFamily="49" charset="0"/>
              </a:rPr>
              <a:t>&gt;@{[0:64]=(106,6)} k[64];</a:t>
            </a:r>
          </a:p>
          <a:p>
            <a:pPr marL="0" indent="0">
              <a:buNone/>
            </a:pPr>
            <a:endParaRPr lang="en-US" sz="1400" dirty="0">
              <a:latin typeface="Courier" pitchFamily="49" charset="0"/>
            </a:endParaRPr>
          </a:p>
          <a:p>
            <a:pPr marL="0" indent="0">
              <a:buNone/>
            </a:pPr>
            <a:r>
              <a:rPr lang="en-US" sz="1400" dirty="0" err="1" smtClean="0">
                <a:latin typeface="Courier" pitchFamily="49" charset="0"/>
              </a:rPr>
              <a:t>myInt</a:t>
            </a:r>
            <a:r>
              <a:rPr lang="en-US" sz="1400" dirty="0" smtClean="0">
                <a:latin typeface="Courier" pitchFamily="49" charset="0"/>
              </a:rPr>
              <a:t>@(105,5</a:t>
            </a:r>
            <a:r>
              <a:rPr lang="en-US" sz="1400" dirty="0">
                <a:latin typeface="Courier" pitchFamily="49" charset="0"/>
              </a:rPr>
              <a:t>) </a:t>
            </a:r>
            <a:r>
              <a:rPr lang="en-US" sz="1400" dirty="0" err="1" smtClean="0">
                <a:latin typeface="Courier" pitchFamily="49" charset="0"/>
              </a:rPr>
              <a:t>sumrotate</a:t>
            </a:r>
            <a:r>
              <a:rPr lang="en-US" sz="1400" dirty="0" smtClean="0">
                <a:latin typeface="Courier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" pitchFamily="49" charset="0"/>
              </a:rPr>
              <a:t>myInt</a:t>
            </a:r>
            <a:r>
              <a:rPr lang="en-US" sz="1400" b="1" dirty="0" smtClean="0">
                <a:solidFill>
                  <a:srgbClr val="FF0000"/>
                </a:solidFill>
                <a:latin typeface="Courier" pitchFamily="49" charset="0"/>
              </a:rPr>
              <a:t>@(104,4) buffer</a:t>
            </a:r>
            <a:r>
              <a:rPr lang="en-US" sz="1400" dirty="0" smtClean="0">
                <a:latin typeface="Courier" pitchFamily="49" charset="0"/>
              </a:rPr>
              <a:t>, ...) {</a:t>
            </a:r>
          </a:p>
          <a:p>
            <a:pPr marL="0" indent="0">
              <a:buNone/>
            </a:pPr>
            <a:r>
              <a:rPr lang="en-US" sz="1400" dirty="0">
                <a:latin typeface="Courier" pitchFamily="49" charset="0"/>
              </a:rPr>
              <a:t> </a:t>
            </a:r>
            <a:r>
              <a:rPr lang="en-US" sz="1400" dirty="0" smtClean="0">
                <a:latin typeface="Courier" pitchFamily="49" charset="0"/>
              </a:rPr>
              <a:t> </a:t>
            </a:r>
            <a:r>
              <a:rPr lang="en-US" sz="1400" dirty="0" err="1" smtClean="0">
                <a:latin typeface="Courier" pitchFamily="49" charset="0"/>
              </a:rPr>
              <a:t>myInt@h</a:t>
            </a:r>
            <a:r>
              <a:rPr lang="en-US" sz="1400" dirty="0" smtClean="0">
                <a:latin typeface="Courier" pitchFamily="49" charset="0"/>
              </a:rPr>
              <a:t> sum = </a:t>
            </a:r>
            <a:r>
              <a:rPr lang="en-US" sz="1400" b="1" dirty="0" smtClean="0">
                <a:solidFill>
                  <a:srgbClr val="FF0000"/>
                </a:solidFill>
                <a:latin typeface="Courier" pitchFamily="49" charset="0"/>
              </a:rPr>
              <a:t>buffer</a:t>
            </a:r>
            <a:r>
              <a:rPr lang="en-US" sz="1400" dirty="0" smtClean="0">
                <a:latin typeface="Courier" pitchFamily="49" charset="0"/>
              </a:rPr>
              <a:t> +@here k[i] + message[g];</a:t>
            </a:r>
          </a:p>
          <a:p>
            <a:pPr marL="0" indent="0">
              <a:buNone/>
            </a:pPr>
            <a:r>
              <a:rPr lang="en-US" sz="1400" dirty="0" smtClean="0">
                <a:latin typeface="Courier" pitchFamily="49" charset="0"/>
              </a:rPr>
              <a:t>  ...</a:t>
            </a:r>
          </a:p>
          <a:p>
            <a:pPr marL="0" indent="0">
              <a:buNone/>
            </a:pPr>
            <a:r>
              <a:rPr lang="en-US" sz="1400" dirty="0" smtClean="0">
                <a:latin typeface="Courier" pitchFamily="49" charset="0"/>
              </a:rPr>
              <a:t>}</a:t>
            </a:r>
            <a:endParaRPr lang="en-US" sz="1400" dirty="0">
              <a:latin typeface="Courier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EDDC2B-BF4F-4513-8A14-81E94D4C29A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48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48400" y="1371600"/>
            <a:ext cx="25908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" pitchFamily="49" charset="0"/>
              </a:rPr>
              <a:t>b</a:t>
            </a:r>
            <a:r>
              <a:rPr lang="en-US" dirty="0" smtClean="0">
                <a:solidFill>
                  <a:srgbClr val="FF0000"/>
                </a:solidFill>
                <a:latin typeface="Courier" pitchFamily="49" charset="0"/>
              </a:rPr>
              <a:t>uffer</a:t>
            </a:r>
            <a:r>
              <a:rPr lang="en-US" dirty="0">
                <a:latin typeface="Candara" pitchFamily="34" charset="0"/>
              </a:rPr>
              <a:t>	</a:t>
            </a:r>
            <a:r>
              <a:rPr lang="en-US" dirty="0" smtClean="0">
                <a:latin typeface="Candara" pitchFamily="34" charset="0"/>
              </a:rPr>
              <a:t>is at </a:t>
            </a:r>
            <a:r>
              <a:rPr lang="en-US" dirty="0" smtClean="0">
                <a:solidFill>
                  <a:srgbClr val="FF0000"/>
                </a:solidFill>
                <a:latin typeface="Courier" pitchFamily="49" charset="0"/>
              </a:rPr>
              <a:t>(104,4)</a:t>
            </a:r>
            <a:endParaRPr lang="en-US" b="1" dirty="0">
              <a:latin typeface="Candara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981200" y="3581400"/>
            <a:ext cx="1239520" cy="1219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andara" pitchFamily="34" charset="0"/>
              </a:rPr>
              <a:t>104</a:t>
            </a:r>
            <a:endParaRPr lang="en-US" sz="1800" b="1" dirty="0">
              <a:solidFill>
                <a:schemeClr val="bg1">
                  <a:lumMod val="65000"/>
                </a:schemeClr>
              </a:solidFill>
              <a:latin typeface="Candara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981200" y="5105400"/>
            <a:ext cx="1239520" cy="1219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andara" pitchFamily="34" charset="0"/>
              </a:rPr>
              <a:t>4</a:t>
            </a:r>
            <a:endParaRPr lang="en-US" sz="1800" b="1" dirty="0">
              <a:solidFill>
                <a:schemeClr val="bg1">
                  <a:lumMod val="65000"/>
                </a:schemeClr>
              </a:solidFill>
              <a:latin typeface="Candara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260600" y="4099560"/>
            <a:ext cx="152400" cy="152400"/>
          </a:xfrm>
          <a:prstGeom prst="rect">
            <a:avLst/>
          </a:prstGeom>
          <a:solidFill>
            <a:srgbClr val="FFCCCC"/>
          </a:solidFill>
          <a:ln>
            <a:solidFill>
              <a:srgbClr val="FFCCCC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1800" b="1" dirty="0">
              <a:latin typeface="Candara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260600" y="5623560"/>
            <a:ext cx="152400" cy="152400"/>
          </a:xfrm>
          <a:prstGeom prst="rect">
            <a:avLst/>
          </a:prstGeom>
          <a:solidFill>
            <a:srgbClr val="FFCCCC"/>
          </a:solidFill>
          <a:ln>
            <a:solidFill>
              <a:srgbClr val="FFCCCC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1800" b="1" dirty="0">
              <a:latin typeface="Candara" pitchFamily="34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2189480" y="4006334"/>
            <a:ext cx="279400" cy="1937266"/>
          </a:xfrm>
          <a:prstGeom prst="rect">
            <a:avLst/>
          </a:prstGeom>
          <a:noFill/>
          <a:ln w="19050" cap="flat" cmpd="sng" algn="ctr">
            <a:solidFill>
              <a:srgbClr val="FF99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1800" b="1" dirty="0">
              <a:latin typeface="Candara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415993" y="4770120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ndara" pitchFamily="34" charset="0"/>
              </a:rPr>
              <a:t>buffer</a:t>
            </a:r>
            <a:endParaRPr lang="en-US" dirty="0">
              <a:solidFill>
                <a:srgbClr val="FF0000"/>
              </a:solidFill>
              <a:latin typeface="Candara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260679" y="3991233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ndara" pitchFamily="34" charset="0"/>
              </a:rPr>
              <a:t>h</a:t>
            </a:r>
            <a:r>
              <a:rPr lang="en-US" dirty="0" smtClean="0">
                <a:latin typeface="Candara" pitchFamily="34" charset="0"/>
              </a:rPr>
              <a:t>igh order</a:t>
            </a:r>
            <a:endParaRPr lang="en-US" dirty="0">
              <a:latin typeface="Candara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260679" y="5515094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ndara" pitchFamily="34" charset="0"/>
              </a:rPr>
              <a:t>low order</a:t>
            </a:r>
            <a:endParaRPr lang="en-US" dirty="0"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86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 bwMode="auto">
          <a:xfrm>
            <a:off x="782320" y="3376553"/>
            <a:ext cx="7772400" cy="1578233"/>
          </a:xfrm>
          <a:prstGeom prst="rect">
            <a:avLst/>
          </a:prstGeom>
          <a:solidFill>
            <a:schemeClr val="bg1">
              <a:lumMod val="95000"/>
              <a:alpha val="42745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1800" b="1" dirty="0">
              <a:latin typeface="Candara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762000" y="4974967"/>
            <a:ext cx="7772400" cy="1578233"/>
          </a:xfrm>
          <a:prstGeom prst="rect">
            <a:avLst/>
          </a:prstGeom>
          <a:solidFill>
            <a:srgbClr val="EAEAEA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1800" b="1" dirty="0">
              <a:latin typeface="Candar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MD5 in </a:t>
            </a:r>
            <a:r>
              <a:rPr lang="en-US" dirty="0" err="1" smtClean="0"/>
              <a:t>CPart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305800" cy="1676400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 err="1">
                <a:latin typeface="Courier" pitchFamily="49" charset="0"/>
              </a:rPr>
              <a:t>typedef</a:t>
            </a:r>
            <a:r>
              <a:rPr lang="en-US" sz="1400" dirty="0">
                <a:latin typeface="Courier" pitchFamily="49" charset="0"/>
              </a:rPr>
              <a:t> pair&lt;</a:t>
            </a:r>
            <a:r>
              <a:rPr lang="en-US" sz="1400" dirty="0" err="1">
                <a:latin typeface="Courier" pitchFamily="49" charset="0"/>
              </a:rPr>
              <a:t>int,int</a:t>
            </a:r>
            <a:r>
              <a:rPr lang="en-US" sz="1400" dirty="0">
                <a:latin typeface="Courier" pitchFamily="49" charset="0"/>
              </a:rPr>
              <a:t>&gt; </a:t>
            </a:r>
            <a:r>
              <a:rPr lang="en-US" sz="1400" dirty="0" err="1">
                <a:latin typeface="Courier" pitchFamily="49" charset="0"/>
              </a:rPr>
              <a:t>myInt</a:t>
            </a:r>
            <a:r>
              <a:rPr lang="en-US" sz="1400" dirty="0">
                <a:latin typeface="Courier" pitchFamily="49" charset="0"/>
              </a:rPr>
              <a:t>; </a:t>
            </a:r>
            <a:endParaRPr lang="en-US" sz="1400" dirty="0" smtClean="0">
              <a:latin typeface="Courier" pitchFamily="49" charset="0"/>
            </a:endParaRPr>
          </a:p>
          <a:p>
            <a:pPr marL="0" indent="0">
              <a:buNone/>
            </a:pPr>
            <a:endParaRPr lang="en-US" sz="1400" dirty="0" smtClean="0">
              <a:latin typeface="Courier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B050"/>
                </a:solidFill>
                <a:latin typeface="Courier" pitchFamily="49" charset="0"/>
              </a:rPr>
              <a:t>vector&lt;</a:t>
            </a:r>
            <a:r>
              <a:rPr lang="en-US" sz="1400" b="1" dirty="0" err="1" smtClean="0">
                <a:solidFill>
                  <a:srgbClr val="00B050"/>
                </a:solidFill>
                <a:latin typeface="Courier" pitchFamily="49" charset="0"/>
              </a:rPr>
              <a:t>myInt</a:t>
            </a:r>
            <a:r>
              <a:rPr lang="en-US" sz="1400" b="1" dirty="0" smtClean="0">
                <a:solidFill>
                  <a:srgbClr val="00B050"/>
                </a:solidFill>
                <a:latin typeface="Courier" pitchFamily="49" charset="0"/>
              </a:rPr>
              <a:t>&gt;@{[0:64]=(106,6)} k[64];</a:t>
            </a:r>
          </a:p>
          <a:p>
            <a:pPr marL="0" indent="0">
              <a:buNone/>
            </a:pPr>
            <a:endParaRPr lang="en-US" sz="1400" dirty="0">
              <a:latin typeface="Courier" pitchFamily="49" charset="0"/>
            </a:endParaRPr>
          </a:p>
          <a:p>
            <a:pPr marL="0" indent="0">
              <a:buNone/>
            </a:pPr>
            <a:r>
              <a:rPr lang="en-US" sz="1400" dirty="0" err="1" smtClean="0">
                <a:latin typeface="Courier" pitchFamily="49" charset="0"/>
              </a:rPr>
              <a:t>myInt</a:t>
            </a:r>
            <a:r>
              <a:rPr lang="en-US" sz="1400" dirty="0" smtClean="0">
                <a:latin typeface="Courier" pitchFamily="49" charset="0"/>
              </a:rPr>
              <a:t>@(105,5</a:t>
            </a:r>
            <a:r>
              <a:rPr lang="en-US" sz="1400" dirty="0">
                <a:latin typeface="Courier" pitchFamily="49" charset="0"/>
              </a:rPr>
              <a:t>) </a:t>
            </a:r>
            <a:r>
              <a:rPr lang="en-US" sz="1400" dirty="0" err="1" smtClean="0">
                <a:latin typeface="Courier" pitchFamily="49" charset="0"/>
              </a:rPr>
              <a:t>sumrotate</a:t>
            </a:r>
            <a:r>
              <a:rPr lang="en-US" sz="1400" dirty="0" smtClean="0">
                <a:latin typeface="Courier" pitchFamily="49" charset="0"/>
              </a:rPr>
              <a:t>(</a:t>
            </a:r>
            <a:r>
              <a:rPr lang="en-US" sz="1400" dirty="0" err="1" smtClean="0">
                <a:latin typeface="Courier" pitchFamily="49" charset="0"/>
              </a:rPr>
              <a:t>myInt</a:t>
            </a:r>
            <a:r>
              <a:rPr lang="en-US" sz="1400" dirty="0" smtClean="0">
                <a:latin typeface="Courier" pitchFamily="49" charset="0"/>
              </a:rPr>
              <a:t>@(104,4) buffer, ...) {</a:t>
            </a:r>
          </a:p>
          <a:p>
            <a:pPr marL="0" indent="0">
              <a:buNone/>
            </a:pPr>
            <a:r>
              <a:rPr lang="en-US" sz="1400" dirty="0">
                <a:latin typeface="Courier" pitchFamily="49" charset="0"/>
              </a:rPr>
              <a:t> </a:t>
            </a:r>
            <a:r>
              <a:rPr lang="en-US" sz="1400" dirty="0" smtClean="0">
                <a:latin typeface="Courier" pitchFamily="49" charset="0"/>
              </a:rPr>
              <a:t> </a:t>
            </a:r>
            <a:r>
              <a:rPr lang="en-US" sz="1400" dirty="0" err="1" smtClean="0">
                <a:latin typeface="Courier" pitchFamily="49" charset="0"/>
              </a:rPr>
              <a:t>myInt@h</a:t>
            </a:r>
            <a:r>
              <a:rPr lang="en-US" sz="1400" dirty="0" smtClean="0">
                <a:latin typeface="Courier" pitchFamily="49" charset="0"/>
              </a:rPr>
              <a:t> sum = buffer +@here </a:t>
            </a:r>
            <a:r>
              <a:rPr lang="en-US" sz="1400" b="1" dirty="0" smtClean="0">
                <a:solidFill>
                  <a:srgbClr val="00B050"/>
                </a:solidFill>
                <a:latin typeface="Courier" pitchFamily="49" charset="0"/>
              </a:rPr>
              <a:t>k[i]</a:t>
            </a:r>
            <a:r>
              <a:rPr lang="en-US" sz="1400" dirty="0" smtClean="0">
                <a:latin typeface="Courier" pitchFamily="49" charset="0"/>
              </a:rPr>
              <a:t> + message[g];</a:t>
            </a:r>
          </a:p>
          <a:p>
            <a:pPr marL="0" indent="0">
              <a:buNone/>
            </a:pPr>
            <a:r>
              <a:rPr lang="en-US" sz="1400" dirty="0" smtClean="0">
                <a:latin typeface="Courier" pitchFamily="49" charset="0"/>
              </a:rPr>
              <a:t>  ...</a:t>
            </a:r>
          </a:p>
          <a:p>
            <a:pPr marL="0" indent="0">
              <a:buNone/>
            </a:pPr>
            <a:r>
              <a:rPr lang="en-US" sz="1400" dirty="0" smtClean="0">
                <a:latin typeface="Courier" pitchFamily="49" charset="0"/>
              </a:rPr>
              <a:t>}</a:t>
            </a:r>
            <a:endParaRPr lang="en-US" sz="1400" dirty="0">
              <a:latin typeface="Courier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EDDC2B-BF4F-4513-8A14-81E94D4C29A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49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48400" y="1371600"/>
            <a:ext cx="25908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  <a:latin typeface="Courier" pitchFamily="49" charset="0"/>
              </a:rPr>
              <a:t>k[i]</a:t>
            </a:r>
            <a:r>
              <a:rPr lang="en-US" dirty="0" smtClean="0">
                <a:solidFill>
                  <a:srgbClr val="FF0000"/>
                </a:solidFill>
                <a:latin typeface="Courier" pitchFamily="49" charset="0"/>
              </a:rPr>
              <a:t>	</a:t>
            </a:r>
            <a:r>
              <a:rPr lang="en-US" dirty="0" smtClean="0">
                <a:latin typeface="Candara" pitchFamily="34" charset="0"/>
              </a:rPr>
              <a:t>is </a:t>
            </a:r>
            <a:r>
              <a:rPr lang="en-US" dirty="0">
                <a:latin typeface="Candara" pitchFamily="34" charset="0"/>
              </a:rPr>
              <a:t>at </a:t>
            </a:r>
            <a:r>
              <a:rPr lang="en-US" dirty="0">
                <a:solidFill>
                  <a:srgbClr val="00B050"/>
                </a:solidFill>
                <a:latin typeface="Courier" pitchFamily="49" charset="0"/>
              </a:rPr>
              <a:t>(</a:t>
            </a:r>
            <a:r>
              <a:rPr lang="en-US" dirty="0" smtClean="0">
                <a:solidFill>
                  <a:srgbClr val="00B050"/>
                </a:solidFill>
                <a:latin typeface="Courier" pitchFamily="49" charset="0"/>
              </a:rPr>
              <a:t>106,6)</a:t>
            </a:r>
            <a:endParaRPr lang="en-US" b="1" dirty="0">
              <a:latin typeface="Candara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628640" y="3566160"/>
            <a:ext cx="1239520" cy="1219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andara" pitchFamily="34" charset="0"/>
              </a:rPr>
              <a:t>106</a:t>
            </a:r>
            <a:endParaRPr lang="en-US" sz="1800" b="1" dirty="0">
              <a:solidFill>
                <a:schemeClr val="bg1">
                  <a:lumMod val="65000"/>
                </a:schemeClr>
              </a:solidFill>
              <a:latin typeface="Candara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628640" y="5090160"/>
            <a:ext cx="1239520" cy="1219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andara" pitchFamily="34" charset="0"/>
              </a:rPr>
              <a:t>6</a:t>
            </a:r>
            <a:endParaRPr lang="en-US" sz="1800" b="1" dirty="0">
              <a:solidFill>
                <a:schemeClr val="bg1">
                  <a:lumMod val="65000"/>
                </a:schemeClr>
              </a:solidFill>
              <a:latin typeface="Candara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715000" y="4114800"/>
            <a:ext cx="152400" cy="152400"/>
          </a:xfrm>
          <a:prstGeom prst="rect">
            <a:avLst/>
          </a:prstGeom>
          <a:solidFill>
            <a:srgbClr val="CCFF99"/>
          </a:solidFill>
          <a:ln>
            <a:solidFill>
              <a:srgbClr val="CCFF99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1800" b="1" dirty="0">
              <a:latin typeface="Candara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943600" y="4114800"/>
            <a:ext cx="152400" cy="152400"/>
          </a:xfrm>
          <a:prstGeom prst="rect">
            <a:avLst/>
          </a:prstGeom>
          <a:solidFill>
            <a:srgbClr val="CCFF99"/>
          </a:solidFill>
          <a:ln>
            <a:solidFill>
              <a:srgbClr val="CCFF99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1800" b="1" dirty="0">
              <a:latin typeface="Candara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172200" y="4114800"/>
            <a:ext cx="152400" cy="152400"/>
          </a:xfrm>
          <a:prstGeom prst="rect">
            <a:avLst/>
          </a:prstGeom>
          <a:solidFill>
            <a:srgbClr val="CCFF99"/>
          </a:solidFill>
          <a:ln>
            <a:solidFill>
              <a:srgbClr val="CCFF99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1800" b="1" dirty="0">
              <a:latin typeface="Candara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400800" y="4114800"/>
            <a:ext cx="152400" cy="152400"/>
          </a:xfrm>
          <a:prstGeom prst="rect">
            <a:avLst/>
          </a:prstGeom>
          <a:solidFill>
            <a:srgbClr val="CCFF99"/>
          </a:solidFill>
          <a:ln>
            <a:solidFill>
              <a:srgbClr val="CCFF99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1800" b="1" dirty="0">
              <a:latin typeface="Candara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629400" y="4114800"/>
            <a:ext cx="152400" cy="152400"/>
          </a:xfrm>
          <a:prstGeom prst="rect">
            <a:avLst/>
          </a:prstGeom>
          <a:solidFill>
            <a:srgbClr val="CCFF99"/>
          </a:solidFill>
          <a:ln>
            <a:solidFill>
              <a:srgbClr val="CCFF99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1800" b="1" dirty="0">
              <a:latin typeface="Candara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715000" y="5623560"/>
            <a:ext cx="152400" cy="152400"/>
          </a:xfrm>
          <a:prstGeom prst="rect">
            <a:avLst/>
          </a:prstGeom>
          <a:solidFill>
            <a:srgbClr val="CCFF99"/>
          </a:solidFill>
          <a:ln>
            <a:solidFill>
              <a:srgbClr val="CCFF99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1800" b="1" dirty="0">
              <a:latin typeface="Candara" pitchFamily="34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943600" y="5623560"/>
            <a:ext cx="152400" cy="152400"/>
          </a:xfrm>
          <a:prstGeom prst="rect">
            <a:avLst/>
          </a:prstGeom>
          <a:solidFill>
            <a:srgbClr val="CCFF99"/>
          </a:solidFill>
          <a:ln>
            <a:solidFill>
              <a:srgbClr val="CCFF99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1800" b="1" dirty="0">
              <a:latin typeface="Candara" pitchFamily="34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172200" y="5623560"/>
            <a:ext cx="152400" cy="152400"/>
          </a:xfrm>
          <a:prstGeom prst="rect">
            <a:avLst/>
          </a:prstGeom>
          <a:solidFill>
            <a:srgbClr val="CCFF99"/>
          </a:solidFill>
          <a:ln>
            <a:solidFill>
              <a:srgbClr val="CCFF99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1800" b="1" dirty="0">
              <a:latin typeface="Candara" pitchFamily="34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400800" y="5623560"/>
            <a:ext cx="152400" cy="152400"/>
          </a:xfrm>
          <a:prstGeom prst="rect">
            <a:avLst/>
          </a:prstGeom>
          <a:solidFill>
            <a:srgbClr val="CCFF99"/>
          </a:solidFill>
          <a:ln>
            <a:solidFill>
              <a:srgbClr val="CCFF99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1800" b="1" dirty="0">
              <a:latin typeface="Candara" pitchFamily="34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629400" y="5623560"/>
            <a:ext cx="152400" cy="152400"/>
          </a:xfrm>
          <a:prstGeom prst="rect">
            <a:avLst/>
          </a:prstGeom>
          <a:solidFill>
            <a:srgbClr val="CCFF99"/>
          </a:solidFill>
          <a:ln>
            <a:solidFill>
              <a:srgbClr val="CCFF99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1800" b="1" dirty="0">
              <a:latin typeface="Candara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5880100" y="3986153"/>
            <a:ext cx="279400" cy="1937266"/>
          </a:xfrm>
          <a:prstGeom prst="rect">
            <a:avLst/>
          </a:prstGeom>
          <a:noFill/>
          <a:ln w="19050" cap="flat" cmpd="sng" algn="ctr">
            <a:solidFill>
              <a:srgbClr val="33CC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1800" b="1" dirty="0">
              <a:latin typeface="Candara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07760" y="4770120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andara" pitchFamily="34" charset="0"/>
              </a:rPr>
              <a:t>k</a:t>
            </a:r>
            <a:r>
              <a:rPr lang="en-US" dirty="0" smtClean="0">
                <a:solidFill>
                  <a:srgbClr val="00B050"/>
                </a:solidFill>
                <a:latin typeface="Candara" pitchFamily="34" charset="0"/>
              </a:rPr>
              <a:t>[i]</a:t>
            </a:r>
            <a:endParaRPr lang="en-US" dirty="0">
              <a:solidFill>
                <a:srgbClr val="00B050"/>
              </a:solidFill>
              <a:latin typeface="Candara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260679" y="3991233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ndara" pitchFamily="34" charset="0"/>
              </a:rPr>
              <a:t>h</a:t>
            </a:r>
            <a:r>
              <a:rPr lang="en-US" dirty="0" smtClean="0">
                <a:latin typeface="Candara" pitchFamily="34" charset="0"/>
              </a:rPr>
              <a:t>igh order</a:t>
            </a:r>
            <a:endParaRPr lang="en-US" dirty="0">
              <a:latin typeface="Candara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260679" y="5515094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ndara" pitchFamily="34" charset="0"/>
              </a:rPr>
              <a:t>low order</a:t>
            </a:r>
            <a:endParaRPr lang="en-US" dirty="0"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5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C:\Users\mangpo\Dropbox\Berkeley\animation\happ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836" y="2667000"/>
            <a:ext cx="3957033" cy="461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www.xda-developers.com/wp-content/uploads/2012/06/CPU.jpg?f39ce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723" y="3200400"/>
            <a:ext cx="102870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mangpo\Dropbox\Berkeley\animation\battery_sa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623841"/>
            <a:ext cx="4676335" cy="5648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49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 bwMode="auto">
          <a:xfrm>
            <a:off x="782320" y="3376553"/>
            <a:ext cx="7772400" cy="1578233"/>
          </a:xfrm>
          <a:prstGeom prst="rect">
            <a:avLst/>
          </a:prstGeom>
          <a:solidFill>
            <a:schemeClr val="bg1">
              <a:lumMod val="95000"/>
              <a:alpha val="42745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1800" b="1" dirty="0">
              <a:latin typeface="Candara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762000" y="4974967"/>
            <a:ext cx="7772400" cy="1578233"/>
          </a:xfrm>
          <a:prstGeom prst="rect">
            <a:avLst/>
          </a:prstGeom>
          <a:solidFill>
            <a:srgbClr val="EAEAEA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1800" b="1" dirty="0">
              <a:latin typeface="Candar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MD5 in </a:t>
            </a:r>
            <a:r>
              <a:rPr lang="en-US" dirty="0" err="1" smtClean="0"/>
              <a:t>CPart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305800" cy="1676400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 err="1">
                <a:latin typeface="Courier" pitchFamily="49" charset="0"/>
              </a:rPr>
              <a:t>typedef</a:t>
            </a:r>
            <a:r>
              <a:rPr lang="en-US" sz="1400" dirty="0">
                <a:latin typeface="Courier" pitchFamily="49" charset="0"/>
              </a:rPr>
              <a:t> pair&lt;</a:t>
            </a:r>
            <a:r>
              <a:rPr lang="en-US" sz="1400" dirty="0" err="1">
                <a:latin typeface="Courier" pitchFamily="49" charset="0"/>
              </a:rPr>
              <a:t>int,int</a:t>
            </a:r>
            <a:r>
              <a:rPr lang="en-US" sz="1400" dirty="0">
                <a:latin typeface="Courier" pitchFamily="49" charset="0"/>
              </a:rPr>
              <a:t>&gt; </a:t>
            </a:r>
            <a:r>
              <a:rPr lang="en-US" sz="1400" dirty="0" err="1">
                <a:latin typeface="Courier" pitchFamily="49" charset="0"/>
              </a:rPr>
              <a:t>myInt</a:t>
            </a:r>
            <a:r>
              <a:rPr lang="en-US" sz="1400" dirty="0">
                <a:latin typeface="Courier" pitchFamily="49" charset="0"/>
              </a:rPr>
              <a:t>; </a:t>
            </a:r>
            <a:endParaRPr lang="en-US" sz="1400" dirty="0" smtClean="0">
              <a:latin typeface="Courier" pitchFamily="49" charset="0"/>
            </a:endParaRPr>
          </a:p>
          <a:p>
            <a:pPr marL="0" indent="0">
              <a:buNone/>
            </a:pPr>
            <a:endParaRPr lang="en-US" sz="1400" dirty="0" smtClean="0">
              <a:latin typeface="Courier" pitchFamily="49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" pitchFamily="49" charset="0"/>
              </a:rPr>
              <a:t>vector&lt;</a:t>
            </a:r>
            <a:r>
              <a:rPr lang="en-US" sz="1400" dirty="0" err="1" smtClean="0">
                <a:latin typeface="Courier" pitchFamily="49" charset="0"/>
              </a:rPr>
              <a:t>myInt</a:t>
            </a:r>
            <a:r>
              <a:rPr lang="en-US" sz="1400" dirty="0" smtClean="0">
                <a:latin typeface="Courier" pitchFamily="49" charset="0"/>
              </a:rPr>
              <a:t>&gt;@{[0:64]=(106,6)} k[64];</a:t>
            </a:r>
          </a:p>
          <a:p>
            <a:pPr marL="0" indent="0">
              <a:buNone/>
            </a:pPr>
            <a:endParaRPr lang="en-US" sz="1400" dirty="0">
              <a:latin typeface="Courier" pitchFamily="49" charset="0"/>
            </a:endParaRPr>
          </a:p>
          <a:p>
            <a:pPr marL="0" indent="0">
              <a:buNone/>
            </a:pPr>
            <a:r>
              <a:rPr lang="en-US" sz="1400" dirty="0" err="1" smtClean="0">
                <a:latin typeface="Courier" pitchFamily="49" charset="0"/>
              </a:rPr>
              <a:t>myInt</a:t>
            </a:r>
            <a:r>
              <a:rPr lang="en-US" sz="1400" b="1" dirty="0" smtClean="0">
                <a:solidFill>
                  <a:srgbClr val="0070C0"/>
                </a:solidFill>
                <a:latin typeface="Courier" pitchFamily="49" charset="0"/>
              </a:rPr>
              <a:t>@(105,5</a:t>
            </a:r>
            <a:r>
              <a:rPr lang="en-US" sz="1400" b="1" dirty="0">
                <a:solidFill>
                  <a:srgbClr val="0070C0"/>
                </a:solidFill>
                <a:latin typeface="Courier" pitchFamily="49" charset="0"/>
              </a:rPr>
              <a:t>) </a:t>
            </a:r>
            <a:r>
              <a:rPr lang="en-US" sz="1400" dirty="0" err="1" smtClean="0">
                <a:latin typeface="Courier" pitchFamily="49" charset="0"/>
              </a:rPr>
              <a:t>sumrotate</a:t>
            </a:r>
            <a:r>
              <a:rPr lang="en-US" sz="1400" dirty="0" smtClean="0">
                <a:latin typeface="Courier" pitchFamily="49" charset="0"/>
              </a:rPr>
              <a:t>(</a:t>
            </a:r>
            <a:r>
              <a:rPr lang="en-US" sz="1400" dirty="0" err="1" smtClean="0">
                <a:latin typeface="Courier" pitchFamily="49" charset="0"/>
              </a:rPr>
              <a:t>myInt</a:t>
            </a:r>
            <a:r>
              <a:rPr lang="en-US" sz="1400" dirty="0" smtClean="0">
                <a:latin typeface="Courier" pitchFamily="49" charset="0"/>
              </a:rPr>
              <a:t>@(104,4) buffer, ...) {</a:t>
            </a:r>
          </a:p>
          <a:p>
            <a:pPr marL="0" indent="0">
              <a:buNone/>
            </a:pPr>
            <a:r>
              <a:rPr lang="en-US" sz="1400" dirty="0">
                <a:latin typeface="Courier" pitchFamily="49" charset="0"/>
              </a:rPr>
              <a:t> </a:t>
            </a:r>
            <a:r>
              <a:rPr lang="en-US" sz="1400" dirty="0" smtClean="0">
                <a:latin typeface="Courier" pitchFamily="49" charset="0"/>
              </a:rPr>
              <a:t> </a:t>
            </a:r>
            <a:r>
              <a:rPr lang="en-US" sz="1400" dirty="0" err="1" smtClean="0">
                <a:latin typeface="Courier" pitchFamily="49" charset="0"/>
              </a:rPr>
              <a:t>myInt@h</a:t>
            </a:r>
            <a:r>
              <a:rPr lang="en-US" sz="1400" dirty="0" smtClean="0">
                <a:latin typeface="Courier" pitchFamily="49" charset="0"/>
              </a:rPr>
              <a:t> sum = buffer </a:t>
            </a:r>
            <a:r>
              <a:rPr lang="en-US" sz="1400" b="1" dirty="0" smtClean="0">
                <a:solidFill>
                  <a:srgbClr val="0070C0"/>
                </a:solidFill>
                <a:latin typeface="Courier" pitchFamily="49" charset="0"/>
              </a:rPr>
              <a:t>+@here </a:t>
            </a:r>
            <a:r>
              <a:rPr lang="en-US" sz="1400" dirty="0" smtClean="0">
                <a:latin typeface="Courier" pitchFamily="49" charset="0"/>
              </a:rPr>
              <a:t>k[i] + message[g];</a:t>
            </a:r>
          </a:p>
          <a:p>
            <a:pPr marL="0" indent="0">
              <a:buNone/>
            </a:pPr>
            <a:r>
              <a:rPr lang="en-US" sz="1400" dirty="0" smtClean="0">
                <a:latin typeface="Courier" pitchFamily="49" charset="0"/>
              </a:rPr>
              <a:t>  ...</a:t>
            </a:r>
          </a:p>
          <a:p>
            <a:pPr marL="0" indent="0">
              <a:buNone/>
            </a:pPr>
            <a:r>
              <a:rPr lang="en-US" sz="1400" dirty="0" smtClean="0">
                <a:latin typeface="Courier" pitchFamily="49" charset="0"/>
              </a:rPr>
              <a:t>}</a:t>
            </a:r>
            <a:endParaRPr lang="en-US" sz="1400" dirty="0">
              <a:latin typeface="Courier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EDDC2B-BF4F-4513-8A14-81E94D4C29A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50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48400" y="1371600"/>
            <a:ext cx="25908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4F81BD"/>
                </a:solidFill>
                <a:latin typeface="Courier" pitchFamily="49" charset="0"/>
              </a:rPr>
              <a:t>+</a:t>
            </a:r>
            <a:r>
              <a:rPr lang="en-US" dirty="0" smtClean="0">
                <a:solidFill>
                  <a:srgbClr val="FF0000"/>
                </a:solidFill>
                <a:latin typeface="Courier" pitchFamily="49" charset="0"/>
              </a:rPr>
              <a:t>	</a:t>
            </a:r>
            <a:r>
              <a:rPr lang="en-US" dirty="0" smtClean="0">
                <a:latin typeface="Candara" pitchFamily="34" charset="0"/>
              </a:rPr>
              <a:t>is </a:t>
            </a:r>
            <a:r>
              <a:rPr lang="en-US" dirty="0">
                <a:latin typeface="Candara" pitchFamily="34" charset="0"/>
              </a:rPr>
              <a:t>at </a:t>
            </a:r>
            <a:r>
              <a:rPr lang="en-US" dirty="0">
                <a:solidFill>
                  <a:srgbClr val="4F81BD"/>
                </a:solidFill>
                <a:latin typeface="Courier" pitchFamily="49" charset="0"/>
              </a:rPr>
              <a:t>(</a:t>
            </a:r>
            <a:r>
              <a:rPr lang="en-US" dirty="0" smtClean="0">
                <a:solidFill>
                  <a:srgbClr val="4F81BD"/>
                </a:solidFill>
                <a:latin typeface="Courier" pitchFamily="49" charset="0"/>
              </a:rPr>
              <a:t>105,5)</a:t>
            </a:r>
            <a:endParaRPr lang="en-US" b="1" dirty="0">
              <a:latin typeface="Candara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810000" y="3581400"/>
            <a:ext cx="1239520" cy="1219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andara" pitchFamily="34" charset="0"/>
              </a:rPr>
              <a:t>105</a:t>
            </a:r>
            <a:endParaRPr lang="en-US" sz="1800" b="1" dirty="0">
              <a:solidFill>
                <a:schemeClr val="bg1">
                  <a:lumMod val="65000"/>
                </a:schemeClr>
              </a:solidFill>
              <a:latin typeface="Candara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810000" y="5105400"/>
            <a:ext cx="1239520" cy="1219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andara" pitchFamily="34" charset="0"/>
              </a:rPr>
              <a:t>5</a:t>
            </a:r>
            <a:endParaRPr lang="en-US" sz="1800" b="1" dirty="0">
              <a:solidFill>
                <a:schemeClr val="bg1">
                  <a:lumMod val="65000"/>
                </a:schemeClr>
              </a:solidFill>
              <a:latin typeface="Candara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78917" y="4006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+</a:t>
            </a:r>
            <a:endParaRPr lang="en-US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78917" y="55150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+</a:t>
            </a:r>
            <a:endParaRPr lang="en-US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260679" y="3991233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ndara" pitchFamily="34" charset="0"/>
              </a:rPr>
              <a:t>h</a:t>
            </a:r>
            <a:r>
              <a:rPr lang="en-US" dirty="0" smtClean="0">
                <a:latin typeface="Candara" pitchFamily="34" charset="0"/>
              </a:rPr>
              <a:t>igh order</a:t>
            </a:r>
            <a:endParaRPr lang="en-US" dirty="0">
              <a:latin typeface="Candara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260679" y="5515094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ndara" pitchFamily="34" charset="0"/>
              </a:rPr>
              <a:t>low order</a:t>
            </a:r>
            <a:endParaRPr lang="en-US" dirty="0"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60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 bwMode="auto">
          <a:xfrm>
            <a:off x="782320" y="3376553"/>
            <a:ext cx="7772400" cy="1578233"/>
          </a:xfrm>
          <a:prstGeom prst="rect">
            <a:avLst/>
          </a:prstGeom>
          <a:solidFill>
            <a:schemeClr val="bg1">
              <a:lumMod val="95000"/>
              <a:alpha val="42745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1800" b="1" dirty="0">
              <a:latin typeface="Candara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762000" y="4974967"/>
            <a:ext cx="7772400" cy="1578233"/>
          </a:xfrm>
          <a:prstGeom prst="rect">
            <a:avLst/>
          </a:prstGeom>
          <a:solidFill>
            <a:srgbClr val="EAEAEA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1800" b="1" dirty="0">
              <a:latin typeface="Candar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MD5 in </a:t>
            </a:r>
            <a:r>
              <a:rPr lang="en-US" dirty="0" err="1" smtClean="0"/>
              <a:t>CPart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305800" cy="1676400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 err="1">
                <a:latin typeface="Courier" pitchFamily="49" charset="0"/>
              </a:rPr>
              <a:t>typedef</a:t>
            </a:r>
            <a:r>
              <a:rPr lang="en-US" sz="1400" dirty="0">
                <a:latin typeface="Courier" pitchFamily="49" charset="0"/>
              </a:rPr>
              <a:t> pair&lt;</a:t>
            </a:r>
            <a:r>
              <a:rPr lang="en-US" sz="1400" dirty="0" err="1">
                <a:latin typeface="Courier" pitchFamily="49" charset="0"/>
              </a:rPr>
              <a:t>int,int</a:t>
            </a:r>
            <a:r>
              <a:rPr lang="en-US" sz="1400" dirty="0">
                <a:latin typeface="Courier" pitchFamily="49" charset="0"/>
              </a:rPr>
              <a:t>&gt; </a:t>
            </a:r>
            <a:r>
              <a:rPr lang="en-US" sz="1400" dirty="0" err="1">
                <a:latin typeface="Courier" pitchFamily="49" charset="0"/>
              </a:rPr>
              <a:t>myInt</a:t>
            </a:r>
            <a:r>
              <a:rPr lang="en-US" sz="1400" dirty="0">
                <a:latin typeface="Courier" pitchFamily="49" charset="0"/>
              </a:rPr>
              <a:t>; </a:t>
            </a:r>
            <a:endParaRPr lang="en-US" sz="1400" dirty="0" smtClean="0">
              <a:latin typeface="Courier" pitchFamily="49" charset="0"/>
            </a:endParaRPr>
          </a:p>
          <a:p>
            <a:pPr marL="0" indent="0">
              <a:buNone/>
            </a:pPr>
            <a:endParaRPr lang="en-US" sz="1400" dirty="0" smtClean="0">
              <a:latin typeface="Courier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B050"/>
                </a:solidFill>
                <a:latin typeface="Courier" pitchFamily="49" charset="0"/>
              </a:rPr>
              <a:t>vector&lt;</a:t>
            </a:r>
            <a:r>
              <a:rPr lang="en-US" sz="1400" b="1" dirty="0" err="1" smtClean="0">
                <a:solidFill>
                  <a:srgbClr val="00B050"/>
                </a:solidFill>
                <a:latin typeface="Courier" pitchFamily="49" charset="0"/>
              </a:rPr>
              <a:t>myInt</a:t>
            </a:r>
            <a:r>
              <a:rPr lang="en-US" sz="1400" b="1" dirty="0" smtClean="0">
                <a:solidFill>
                  <a:srgbClr val="00B050"/>
                </a:solidFill>
                <a:latin typeface="Courier" pitchFamily="49" charset="0"/>
              </a:rPr>
              <a:t>&gt;@{[0:64]=(106,6)} k[64];</a:t>
            </a:r>
          </a:p>
          <a:p>
            <a:pPr marL="0" indent="0">
              <a:buNone/>
            </a:pPr>
            <a:endParaRPr lang="en-US" sz="1400" dirty="0">
              <a:latin typeface="Courier" pitchFamily="49" charset="0"/>
            </a:endParaRPr>
          </a:p>
          <a:p>
            <a:pPr marL="0" indent="0">
              <a:buNone/>
            </a:pPr>
            <a:r>
              <a:rPr lang="en-US" sz="1400" b="1" dirty="0" err="1" smtClean="0">
                <a:solidFill>
                  <a:srgbClr val="0070C0"/>
                </a:solidFill>
                <a:latin typeface="Courier" pitchFamily="49" charset="0"/>
              </a:rPr>
              <a:t>myInt</a:t>
            </a:r>
            <a:r>
              <a:rPr lang="en-US" sz="1400" b="1" dirty="0" smtClean="0">
                <a:solidFill>
                  <a:srgbClr val="0070C0"/>
                </a:solidFill>
                <a:latin typeface="Courier" pitchFamily="49" charset="0"/>
              </a:rPr>
              <a:t>@(105,5</a:t>
            </a:r>
            <a:r>
              <a:rPr lang="en-US" sz="1400" b="1" dirty="0">
                <a:solidFill>
                  <a:srgbClr val="0070C0"/>
                </a:solidFill>
                <a:latin typeface="Courier" pitchFamily="49" charset="0"/>
              </a:rPr>
              <a:t>)</a:t>
            </a:r>
            <a:r>
              <a:rPr lang="en-US" sz="1400" dirty="0">
                <a:solidFill>
                  <a:srgbClr val="0070C0"/>
                </a:solidFill>
                <a:latin typeface="Courier" pitchFamily="49" charset="0"/>
              </a:rPr>
              <a:t> </a:t>
            </a:r>
            <a:r>
              <a:rPr lang="en-US" sz="1400" dirty="0" err="1" smtClean="0">
                <a:latin typeface="Courier" pitchFamily="49" charset="0"/>
              </a:rPr>
              <a:t>sumrotate</a:t>
            </a:r>
            <a:r>
              <a:rPr lang="en-US" sz="1400" dirty="0" smtClean="0">
                <a:latin typeface="Courier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" pitchFamily="49" charset="0"/>
              </a:rPr>
              <a:t>myInt</a:t>
            </a:r>
            <a:r>
              <a:rPr lang="en-US" sz="1400" b="1" dirty="0" smtClean="0">
                <a:solidFill>
                  <a:srgbClr val="FF0000"/>
                </a:solidFill>
                <a:latin typeface="Courier" pitchFamily="49" charset="0"/>
              </a:rPr>
              <a:t>@(104,4) buffer</a:t>
            </a:r>
            <a:r>
              <a:rPr lang="en-US" sz="1400" dirty="0" smtClean="0">
                <a:latin typeface="Courier" pitchFamily="49" charset="0"/>
              </a:rPr>
              <a:t>, ...) {</a:t>
            </a:r>
          </a:p>
          <a:p>
            <a:pPr marL="0" indent="0">
              <a:buNone/>
            </a:pPr>
            <a:r>
              <a:rPr lang="en-US" sz="1400" dirty="0">
                <a:latin typeface="Courier" pitchFamily="49" charset="0"/>
              </a:rPr>
              <a:t> </a:t>
            </a:r>
            <a:r>
              <a:rPr lang="en-US" sz="1400" dirty="0" smtClean="0">
                <a:latin typeface="Courier" pitchFamily="49" charset="0"/>
              </a:rPr>
              <a:t> </a:t>
            </a:r>
            <a:r>
              <a:rPr lang="en-US" sz="1400" dirty="0" err="1" smtClean="0">
                <a:latin typeface="Courier" pitchFamily="49" charset="0"/>
              </a:rPr>
              <a:t>myInt@h</a:t>
            </a:r>
            <a:r>
              <a:rPr lang="en-US" sz="1400" dirty="0" smtClean="0">
                <a:latin typeface="Courier" pitchFamily="49" charset="0"/>
              </a:rPr>
              <a:t> sum = </a:t>
            </a:r>
            <a:r>
              <a:rPr lang="en-US" sz="1400" b="1" dirty="0" smtClean="0">
                <a:solidFill>
                  <a:srgbClr val="FF0000"/>
                </a:solidFill>
                <a:latin typeface="Courier" pitchFamily="49" charset="0"/>
              </a:rPr>
              <a:t>buffer</a:t>
            </a:r>
            <a:r>
              <a:rPr lang="en-US" sz="1400" b="1" dirty="0" smtClean="0">
                <a:latin typeface="Courier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" pitchFamily="49" charset="0"/>
              </a:rPr>
              <a:t>+@here</a:t>
            </a:r>
            <a:r>
              <a:rPr lang="en-US" sz="1400" b="1" dirty="0" smtClean="0">
                <a:latin typeface="Courier" pitchFamily="49" charset="0"/>
              </a:rPr>
              <a:t> </a:t>
            </a:r>
            <a:r>
              <a:rPr lang="en-US" sz="1400" b="1" dirty="0" smtClean="0">
                <a:solidFill>
                  <a:srgbClr val="00B050"/>
                </a:solidFill>
                <a:latin typeface="Courier" pitchFamily="49" charset="0"/>
              </a:rPr>
              <a:t>k[i]</a:t>
            </a:r>
            <a:r>
              <a:rPr lang="en-US" sz="1400" b="1" dirty="0" smtClean="0">
                <a:latin typeface="Courier" pitchFamily="49" charset="0"/>
              </a:rPr>
              <a:t> </a:t>
            </a:r>
            <a:r>
              <a:rPr lang="en-US" sz="1400" dirty="0" smtClean="0">
                <a:latin typeface="Courier" pitchFamily="49" charset="0"/>
              </a:rPr>
              <a:t>+ message[g];</a:t>
            </a:r>
          </a:p>
          <a:p>
            <a:pPr marL="0" indent="0">
              <a:buNone/>
            </a:pPr>
            <a:r>
              <a:rPr lang="en-US" sz="1400" dirty="0" smtClean="0">
                <a:latin typeface="Courier" pitchFamily="49" charset="0"/>
              </a:rPr>
              <a:t>  ...</a:t>
            </a:r>
          </a:p>
          <a:p>
            <a:pPr marL="0" indent="0">
              <a:buNone/>
            </a:pPr>
            <a:r>
              <a:rPr lang="en-US" sz="1400" dirty="0" smtClean="0">
                <a:latin typeface="Courier" pitchFamily="49" charset="0"/>
              </a:rPr>
              <a:t>}</a:t>
            </a:r>
            <a:endParaRPr lang="en-US" sz="1400" dirty="0">
              <a:latin typeface="Courier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EDDC2B-BF4F-4513-8A14-81E94D4C29A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51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48400" y="1371600"/>
            <a:ext cx="2590800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" pitchFamily="49" charset="0"/>
              </a:rPr>
              <a:t>b</a:t>
            </a:r>
            <a:r>
              <a:rPr lang="en-US" dirty="0" smtClean="0">
                <a:solidFill>
                  <a:srgbClr val="FF0000"/>
                </a:solidFill>
                <a:latin typeface="Courier" pitchFamily="49" charset="0"/>
              </a:rPr>
              <a:t>uffer</a:t>
            </a:r>
            <a:r>
              <a:rPr lang="en-US" dirty="0">
                <a:latin typeface="Candara" pitchFamily="34" charset="0"/>
              </a:rPr>
              <a:t>	</a:t>
            </a:r>
            <a:r>
              <a:rPr lang="en-US" dirty="0" smtClean="0">
                <a:latin typeface="Candara" pitchFamily="34" charset="0"/>
              </a:rPr>
              <a:t>is at </a:t>
            </a:r>
            <a:r>
              <a:rPr lang="en-US" dirty="0" smtClean="0">
                <a:solidFill>
                  <a:srgbClr val="FF0000"/>
                </a:solidFill>
                <a:latin typeface="Courier" pitchFamily="49" charset="0"/>
              </a:rPr>
              <a:t>(104,4)</a:t>
            </a:r>
          </a:p>
          <a:p>
            <a:r>
              <a:rPr lang="en-US" dirty="0" smtClean="0">
                <a:solidFill>
                  <a:srgbClr val="4F81BD"/>
                </a:solidFill>
                <a:latin typeface="Courier" pitchFamily="49" charset="0"/>
              </a:rPr>
              <a:t>+</a:t>
            </a:r>
            <a:r>
              <a:rPr lang="en-US" dirty="0" smtClean="0">
                <a:solidFill>
                  <a:srgbClr val="FF0000"/>
                </a:solidFill>
                <a:latin typeface="Courier" pitchFamily="49" charset="0"/>
              </a:rPr>
              <a:t>	</a:t>
            </a:r>
            <a:r>
              <a:rPr lang="en-US" dirty="0" smtClean="0">
                <a:latin typeface="Candara" pitchFamily="34" charset="0"/>
              </a:rPr>
              <a:t>is </a:t>
            </a:r>
            <a:r>
              <a:rPr lang="en-US" dirty="0">
                <a:latin typeface="Candara" pitchFamily="34" charset="0"/>
              </a:rPr>
              <a:t>at </a:t>
            </a:r>
            <a:r>
              <a:rPr lang="en-US" dirty="0">
                <a:solidFill>
                  <a:srgbClr val="4F81BD"/>
                </a:solidFill>
                <a:latin typeface="Courier" pitchFamily="49" charset="0"/>
              </a:rPr>
              <a:t>(</a:t>
            </a:r>
            <a:r>
              <a:rPr lang="en-US" dirty="0" smtClean="0">
                <a:solidFill>
                  <a:srgbClr val="4F81BD"/>
                </a:solidFill>
                <a:latin typeface="Courier" pitchFamily="49" charset="0"/>
              </a:rPr>
              <a:t>105,5)</a:t>
            </a:r>
          </a:p>
          <a:p>
            <a:r>
              <a:rPr lang="en-US" dirty="0">
                <a:solidFill>
                  <a:srgbClr val="00B050"/>
                </a:solidFill>
                <a:latin typeface="Courier" pitchFamily="49" charset="0"/>
              </a:rPr>
              <a:t>k</a:t>
            </a:r>
            <a:r>
              <a:rPr lang="en-US" dirty="0" smtClean="0">
                <a:solidFill>
                  <a:srgbClr val="00B050"/>
                </a:solidFill>
                <a:latin typeface="Courier" pitchFamily="49" charset="0"/>
              </a:rPr>
              <a:t>[i]</a:t>
            </a:r>
            <a:r>
              <a:rPr lang="en-US" dirty="0" smtClean="0">
                <a:solidFill>
                  <a:srgbClr val="FF0000"/>
                </a:solidFill>
                <a:latin typeface="Courier" pitchFamily="49" charset="0"/>
              </a:rPr>
              <a:t>	</a:t>
            </a:r>
            <a:r>
              <a:rPr lang="en-US" dirty="0" smtClean="0">
                <a:latin typeface="Candara" pitchFamily="34" charset="0"/>
              </a:rPr>
              <a:t>is </a:t>
            </a:r>
            <a:r>
              <a:rPr lang="en-US" dirty="0">
                <a:latin typeface="Candara" pitchFamily="34" charset="0"/>
              </a:rPr>
              <a:t>at </a:t>
            </a:r>
            <a:r>
              <a:rPr lang="en-US" dirty="0">
                <a:solidFill>
                  <a:srgbClr val="00B050"/>
                </a:solidFill>
                <a:latin typeface="Courier" pitchFamily="49" charset="0"/>
              </a:rPr>
              <a:t>(</a:t>
            </a:r>
            <a:r>
              <a:rPr lang="en-US" dirty="0" smtClean="0">
                <a:solidFill>
                  <a:srgbClr val="00B050"/>
                </a:solidFill>
                <a:latin typeface="Courier" pitchFamily="49" charset="0"/>
              </a:rPr>
              <a:t>106,6)</a:t>
            </a:r>
            <a:endParaRPr lang="en-US" b="1" dirty="0">
              <a:latin typeface="Candara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981200" y="3581400"/>
            <a:ext cx="1239520" cy="1219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andara" pitchFamily="34" charset="0"/>
              </a:rPr>
              <a:t>104</a:t>
            </a:r>
            <a:endParaRPr lang="en-US" sz="1800" b="1" dirty="0">
              <a:solidFill>
                <a:schemeClr val="bg1">
                  <a:lumMod val="65000"/>
                </a:schemeClr>
              </a:solidFill>
              <a:latin typeface="Candara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981200" y="5105400"/>
            <a:ext cx="1239520" cy="1219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andara" pitchFamily="34" charset="0"/>
              </a:rPr>
              <a:t>4</a:t>
            </a:r>
            <a:endParaRPr lang="en-US" sz="1800" b="1" dirty="0">
              <a:solidFill>
                <a:schemeClr val="bg1">
                  <a:lumMod val="65000"/>
                </a:schemeClr>
              </a:solidFill>
              <a:latin typeface="Candara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810000" y="3581400"/>
            <a:ext cx="1239520" cy="1219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andara" pitchFamily="34" charset="0"/>
              </a:rPr>
              <a:t>105</a:t>
            </a:r>
            <a:endParaRPr lang="en-US" sz="1800" b="1" dirty="0">
              <a:solidFill>
                <a:schemeClr val="bg1">
                  <a:lumMod val="65000"/>
                </a:schemeClr>
              </a:solidFill>
              <a:latin typeface="Candara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810000" y="5105400"/>
            <a:ext cx="1239520" cy="1219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andara" pitchFamily="34" charset="0"/>
              </a:rPr>
              <a:t>5</a:t>
            </a:r>
            <a:endParaRPr lang="en-US" sz="1800" b="1" dirty="0">
              <a:solidFill>
                <a:schemeClr val="bg1">
                  <a:lumMod val="65000"/>
                </a:schemeClr>
              </a:solidFill>
              <a:latin typeface="Candara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628640" y="3566160"/>
            <a:ext cx="1239520" cy="1219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andara" pitchFamily="34" charset="0"/>
              </a:rPr>
              <a:t>106</a:t>
            </a:r>
            <a:endParaRPr lang="en-US" sz="1800" b="1" dirty="0">
              <a:solidFill>
                <a:schemeClr val="bg1">
                  <a:lumMod val="65000"/>
                </a:schemeClr>
              </a:solidFill>
              <a:latin typeface="Candara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628640" y="5090160"/>
            <a:ext cx="1239520" cy="1219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/>
            <a:r>
              <a:rPr lang="en-US" sz="1800" b="1" dirty="0" smtClean="0">
                <a:solidFill>
                  <a:schemeClr val="bg1">
                    <a:lumMod val="65000"/>
                  </a:schemeClr>
                </a:solidFill>
                <a:latin typeface="Candara" pitchFamily="34" charset="0"/>
              </a:rPr>
              <a:t>6</a:t>
            </a:r>
            <a:endParaRPr lang="en-US" sz="1800" b="1" dirty="0">
              <a:solidFill>
                <a:schemeClr val="bg1">
                  <a:lumMod val="65000"/>
                </a:schemeClr>
              </a:solidFill>
              <a:latin typeface="Candara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260600" y="4099560"/>
            <a:ext cx="152400" cy="152400"/>
          </a:xfrm>
          <a:prstGeom prst="rect">
            <a:avLst/>
          </a:prstGeom>
          <a:solidFill>
            <a:srgbClr val="FFCCCC"/>
          </a:solidFill>
          <a:ln>
            <a:solidFill>
              <a:srgbClr val="FFCCCC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1800" b="1" dirty="0">
              <a:latin typeface="Candara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260600" y="5623560"/>
            <a:ext cx="152400" cy="152400"/>
          </a:xfrm>
          <a:prstGeom prst="rect">
            <a:avLst/>
          </a:prstGeom>
          <a:solidFill>
            <a:srgbClr val="FFCCCC"/>
          </a:solidFill>
          <a:ln>
            <a:solidFill>
              <a:srgbClr val="FFCCCC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1800" b="1" dirty="0">
              <a:latin typeface="Candara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715000" y="4114800"/>
            <a:ext cx="152400" cy="152400"/>
          </a:xfrm>
          <a:prstGeom prst="rect">
            <a:avLst/>
          </a:prstGeom>
          <a:solidFill>
            <a:srgbClr val="CCFF99"/>
          </a:solidFill>
          <a:ln>
            <a:solidFill>
              <a:srgbClr val="CCFF99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1800" b="1" dirty="0">
              <a:latin typeface="Candara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943600" y="4114800"/>
            <a:ext cx="152400" cy="152400"/>
          </a:xfrm>
          <a:prstGeom prst="rect">
            <a:avLst/>
          </a:prstGeom>
          <a:solidFill>
            <a:srgbClr val="CCFF99"/>
          </a:solidFill>
          <a:ln>
            <a:solidFill>
              <a:srgbClr val="CCFF99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1800" b="1" dirty="0">
              <a:latin typeface="Candara" pitchFamily="34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6172200" y="4114800"/>
            <a:ext cx="152400" cy="152400"/>
          </a:xfrm>
          <a:prstGeom prst="rect">
            <a:avLst/>
          </a:prstGeom>
          <a:solidFill>
            <a:srgbClr val="CCFF99"/>
          </a:solidFill>
          <a:ln>
            <a:solidFill>
              <a:srgbClr val="CCFF99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1800" b="1" dirty="0">
              <a:latin typeface="Candara" pitchFamily="34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400800" y="4114800"/>
            <a:ext cx="152400" cy="152400"/>
          </a:xfrm>
          <a:prstGeom prst="rect">
            <a:avLst/>
          </a:prstGeom>
          <a:solidFill>
            <a:srgbClr val="CCFF99"/>
          </a:solidFill>
          <a:ln>
            <a:solidFill>
              <a:srgbClr val="CCFF99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1800" b="1" dirty="0">
              <a:latin typeface="Candara" pitchFamily="34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629400" y="4114800"/>
            <a:ext cx="152400" cy="152400"/>
          </a:xfrm>
          <a:prstGeom prst="rect">
            <a:avLst/>
          </a:prstGeom>
          <a:solidFill>
            <a:srgbClr val="CCFF99"/>
          </a:solidFill>
          <a:ln>
            <a:solidFill>
              <a:srgbClr val="CCFF99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1800" b="1" dirty="0">
              <a:latin typeface="Candara" pitchFamily="34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715000" y="5623560"/>
            <a:ext cx="152400" cy="152400"/>
          </a:xfrm>
          <a:prstGeom prst="rect">
            <a:avLst/>
          </a:prstGeom>
          <a:solidFill>
            <a:srgbClr val="CCFF99"/>
          </a:solidFill>
          <a:ln>
            <a:solidFill>
              <a:srgbClr val="CCFF99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1800" b="1" dirty="0">
              <a:latin typeface="Candara" pitchFamily="34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943600" y="5623560"/>
            <a:ext cx="152400" cy="152400"/>
          </a:xfrm>
          <a:prstGeom prst="rect">
            <a:avLst/>
          </a:prstGeom>
          <a:solidFill>
            <a:srgbClr val="CCFF99"/>
          </a:solidFill>
          <a:ln>
            <a:solidFill>
              <a:srgbClr val="CCFF99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1800" b="1" dirty="0">
              <a:latin typeface="Candara" pitchFamily="34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172200" y="5623560"/>
            <a:ext cx="152400" cy="152400"/>
          </a:xfrm>
          <a:prstGeom prst="rect">
            <a:avLst/>
          </a:prstGeom>
          <a:solidFill>
            <a:srgbClr val="CCFF99"/>
          </a:solidFill>
          <a:ln>
            <a:solidFill>
              <a:srgbClr val="CCFF99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1800" b="1" dirty="0">
              <a:latin typeface="Candara" pitchFamily="34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400800" y="5623560"/>
            <a:ext cx="152400" cy="152400"/>
          </a:xfrm>
          <a:prstGeom prst="rect">
            <a:avLst/>
          </a:prstGeom>
          <a:solidFill>
            <a:srgbClr val="CCFF99"/>
          </a:solidFill>
          <a:ln>
            <a:solidFill>
              <a:srgbClr val="CCFF99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1800" b="1" dirty="0">
              <a:latin typeface="Candara" pitchFamily="34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629400" y="5623560"/>
            <a:ext cx="152400" cy="152400"/>
          </a:xfrm>
          <a:prstGeom prst="rect">
            <a:avLst/>
          </a:prstGeom>
          <a:solidFill>
            <a:srgbClr val="CCFF99"/>
          </a:solidFill>
          <a:ln>
            <a:solidFill>
              <a:srgbClr val="CCFF99"/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1800" b="1" dirty="0">
              <a:latin typeface="Candara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78917" y="40063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+</a:t>
            </a:r>
            <a:endParaRPr lang="en-US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78917" y="55150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+</a:t>
            </a:r>
            <a:endParaRPr lang="en-US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2189480" y="4006334"/>
            <a:ext cx="279400" cy="1937266"/>
          </a:xfrm>
          <a:prstGeom prst="rect">
            <a:avLst/>
          </a:prstGeom>
          <a:noFill/>
          <a:ln w="19050" cap="flat" cmpd="sng" algn="ctr">
            <a:solidFill>
              <a:srgbClr val="FF99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1800" b="1" dirty="0">
              <a:latin typeface="Candara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415993" y="4770120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ndara" pitchFamily="34" charset="0"/>
              </a:rPr>
              <a:t>buffer</a:t>
            </a:r>
            <a:endParaRPr lang="en-US" dirty="0">
              <a:solidFill>
                <a:srgbClr val="FF0000"/>
              </a:solidFill>
              <a:latin typeface="Candara" pitchFamily="34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5880100" y="3986153"/>
            <a:ext cx="279400" cy="1937266"/>
          </a:xfrm>
          <a:prstGeom prst="rect">
            <a:avLst/>
          </a:prstGeom>
          <a:noFill/>
          <a:ln w="19050" cap="flat" cmpd="sng" algn="ctr">
            <a:solidFill>
              <a:srgbClr val="33CC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1800" b="1" dirty="0">
              <a:latin typeface="Candara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07760" y="4770120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andara" pitchFamily="34" charset="0"/>
              </a:rPr>
              <a:t>k</a:t>
            </a:r>
            <a:r>
              <a:rPr lang="en-US" dirty="0" smtClean="0">
                <a:solidFill>
                  <a:srgbClr val="00B050"/>
                </a:solidFill>
                <a:latin typeface="Candara" pitchFamily="34" charset="0"/>
              </a:rPr>
              <a:t>[i]</a:t>
            </a:r>
            <a:endParaRPr lang="en-US" dirty="0">
              <a:solidFill>
                <a:srgbClr val="00B050"/>
              </a:solidFill>
              <a:latin typeface="Candara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260679" y="3991233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ndara" pitchFamily="34" charset="0"/>
              </a:rPr>
              <a:t>h</a:t>
            </a:r>
            <a:r>
              <a:rPr lang="en-US" dirty="0" smtClean="0">
                <a:latin typeface="Candara" pitchFamily="34" charset="0"/>
              </a:rPr>
              <a:t>igh order</a:t>
            </a:r>
            <a:endParaRPr lang="en-US" dirty="0">
              <a:latin typeface="Candara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260679" y="5515094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ndara" pitchFamily="34" charset="0"/>
              </a:rPr>
              <a:t>low order</a:t>
            </a:r>
            <a:endParaRPr lang="en-US" dirty="0">
              <a:latin typeface="Candara" pitchFamily="34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 bwMode="auto">
          <a:xfrm>
            <a:off x="2600960" y="4191000"/>
            <a:ext cx="1677957" cy="0"/>
          </a:xfrm>
          <a:prstGeom prst="straightConnector1">
            <a:avLst/>
          </a:prstGeom>
          <a:ln>
            <a:prstDash val="dash"/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 bwMode="auto">
          <a:xfrm>
            <a:off x="2566178" y="5699760"/>
            <a:ext cx="1677957" cy="0"/>
          </a:xfrm>
          <a:prstGeom prst="straightConnector1">
            <a:avLst/>
          </a:prstGeom>
          <a:ln>
            <a:prstDash val="dash"/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6" idx="1"/>
          </p:cNvCxnSpPr>
          <p:nvPr/>
        </p:nvCxnSpPr>
        <p:spPr bwMode="auto">
          <a:xfrm flipH="1">
            <a:off x="4580603" y="4191000"/>
            <a:ext cx="1134397" cy="0"/>
          </a:xfrm>
          <a:prstGeom prst="straightConnector1">
            <a:avLst/>
          </a:prstGeom>
          <a:ln>
            <a:prstDash val="dash"/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 bwMode="auto">
          <a:xfrm flipH="1">
            <a:off x="4590763" y="5699760"/>
            <a:ext cx="1134397" cy="0"/>
          </a:xfrm>
          <a:prstGeom prst="straightConnector1">
            <a:avLst/>
          </a:prstGeom>
          <a:ln>
            <a:prstDash val="dash"/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191000" y="2819400"/>
            <a:ext cx="4343400" cy="646331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atin typeface="Candara" pitchFamily="34" charset="0"/>
              </a:rPr>
              <a:t>Implicit communication in </a:t>
            </a:r>
            <a:r>
              <a:rPr lang="en-US" dirty="0">
                <a:latin typeface="Candara" pitchFamily="34" charset="0"/>
              </a:rPr>
              <a:t>source </a:t>
            </a:r>
            <a:r>
              <a:rPr lang="en-US" dirty="0" smtClean="0">
                <a:latin typeface="Candara" pitchFamily="34" charset="0"/>
              </a:rPr>
              <a:t>program. </a:t>
            </a:r>
            <a:endParaRPr lang="en-US" dirty="0">
              <a:latin typeface="Candara" pitchFamily="34" charset="0"/>
            </a:endParaRPr>
          </a:p>
          <a:p>
            <a:r>
              <a:rPr lang="en-US" dirty="0" smtClean="0">
                <a:latin typeface="Candara" pitchFamily="34" charset="0"/>
              </a:rPr>
              <a:t>Communication inserted by synthesizer.  </a:t>
            </a:r>
            <a:endParaRPr lang="en-US" dirty="0">
              <a:latin typeface="Candara" pitchFamily="34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2045683" y="2514600"/>
            <a:ext cx="2297717" cy="386901"/>
          </a:xfrm>
          <a:prstGeom prst="ellipse">
            <a:avLst/>
          </a:prstGeom>
          <a:noFill/>
          <a:ln w="19050" cap="flat" cmpd="sng" algn="ctr">
            <a:solidFill>
              <a:schemeClr val="tx2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1800" b="1" dirty="0"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607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9" grpId="1" animBg="1"/>
      <p:bldP spid="7" grpId="0" animBg="1"/>
      <p:bldP spid="7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/>
          <p:nvPr/>
        </p:nvSpPr>
        <p:spPr bwMode="auto">
          <a:xfrm>
            <a:off x="4280790" y="4314636"/>
            <a:ext cx="3034410" cy="1196511"/>
          </a:xfrm>
          <a:prstGeom prst="rect">
            <a:avLst/>
          </a:prstGeom>
          <a:solidFill>
            <a:srgbClr val="EAEAEA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1800" b="1" dirty="0">
              <a:latin typeface="Candara" pitchFamily="34" charset="0"/>
            </a:endParaRPr>
          </a:p>
        </p:txBody>
      </p:sp>
      <p:sp>
        <p:nvSpPr>
          <p:cNvPr id="69" name="Rectangle 68"/>
          <p:cNvSpPr/>
          <p:nvPr/>
        </p:nvSpPr>
        <p:spPr bwMode="auto">
          <a:xfrm>
            <a:off x="2286000" y="4323009"/>
            <a:ext cx="1994790" cy="1107283"/>
          </a:xfrm>
          <a:prstGeom prst="rect">
            <a:avLst/>
          </a:prstGeom>
          <a:solidFill>
            <a:srgbClr val="F8F8F8">
              <a:alpha val="42745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1800" b="1" dirty="0">
              <a:latin typeface="Candara" pitchFamily="34" charset="0"/>
            </a:endParaRPr>
          </a:p>
        </p:txBody>
      </p:sp>
      <p:sp>
        <p:nvSpPr>
          <p:cNvPr id="65" name="Rectangle 64"/>
          <p:cNvSpPr/>
          <p:nvPr/>
        </p:nvSpPr>
        <p:spPr bwMode="auto">
          <a:xfrm>
            <a:off x="2286000" y="3095226"/>
            <a:ext cx="5029200" cy="1227784"/>
          </a:xfrm>
          <a:prstGeom prst="rect">
            <a:avLst/>
          </a:prstGeom>
          <a:solidFill>
            <a:srgbClr val="F8F8F8">
              <a:alpha val="42353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1800" b="1" dirty="0">
              <a:latin typeface="Candara" pitchFamily="34" charset="0"/>
            </a:endParaRPr>
          </a:p>
        </p:txBody>
      </p:sp>
      <p:sp>
        <p:nvSpPr>
          <p:cNvPr id="66" name="Rectangle 65"/>
          <p:cNvSpPr/>
          <p:nvPr/>
        </p:nvSpPr>
        <p:spPr bwMode="auto">
          <a:xfrm>
            <a:off x="2286000" y="5432889"/>
            <a:ext cx="5029200" cy="1196511"/>
          </a:xfrm>
          <a:prstGeom prst="rect">
            <a:avLst/>
          </a:prstGeom>
          <a:solidFill>
            <a:srgbClr val="EAEAEA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1800" b="1" dirty="0">
              <a:latin typeface="Candar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MD5 in </a:t>
            </a:r>
            <a:r>
              <a:rPr lang="en-US" dirty="0" err="1" smtClean="0"/>
              <a:t>CPart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305800" cy="1676400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 err="1">
                <a:latin typeface="Courier" pitchFamily="49" charset="0"/>
              </a:rPr>
              <a:t>typedef</a:t>
            </a:r>
            <a:r>
              <a:rPr lang="en-US" sz="1400" dirty="0">
                <a:latin typeface="Courier" pitchFamily="49" charset="0"/>
              </a:rPr>
              <a:t> pair&lt;</a:t>
            </a:r>
            <a:r>
              <a:rPr lang="en-US" sz="1400" dirty="0" err="1">
                <a:latin typeface="Courier" pitchFamily="49" charset="0"/>
              </a:rPr>
              <a:t>int,int</a:t>
            </a:r>
            <a:r>
              <a:rPr lang="en-US" sz="1400" dirty="0">
                <a:latin typeface="Courier" pitchFamily="49" charset="0"/>
              </a:rPr>
              <a:t>&gt; </a:t>
            </a:r>
            <a:r>
              <a:rPr lang="en-US" sz="1400" dirty="0" err="1">
                <a:latin typeface="Courier" pitchFamily="49" charset="0"/>
              </a:rPr>
              <a:t>myInt</a:t>
            </a:r>
            <a:r>
              <a:rPr lang="en-US" sz="1400" dirty="0">
                <a:latin typeface="Courier" pitchFamily="49" charset="0"/>
              </a:rPr>
              <a:t>; </a:t>
            </a:r>
            <a:endParaRPr lang="en-US" sz="1400" dirty="0" smtClean="0">
              <a:latin typeface="Courier" pitchFamily="49" charset="0"/>
            </a:endParaRPr>
          </a:p>
          <a:p>
            <a:pPr marL="0" indent="0">
              <a:buNone/>
            </a:pPr>
            <a:endParaRPr lang="en-US" sz="1400" dirty="0" smtClean="0">
              <a:latin typeface="Courier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B050"/>
                </a:solidFill>
                <a:latin typeface="Courier" pitchFamily="49" charset="0"/>
              </a:rPr>
              <a:t>vector&lt;</a:t>
            </a:r>
            <a:r>
              <a:rPr lang="en-US" sz="1400" b="1" dirty="0" err="1" smtClean="0">
                <a:solidFill>
                  <a:srgbClr val="00B050"/>
                </a:solidFill>
                <a:latin typeface="Courier" pitchFamily="49" charset="0"/>
              </a:rPr>
              <a:t>myInt</a:t>
            </a:r>
            <a:r>
              <a:rPr lang="en-US" sz="1400" b="1" dirty="0" smtClean="0">
                <a:solidFill>
                  <a:srgbClr val="00B050"/>
                </a:solidFill>
                <a:latin typeface="Courier" pitchFamily="49" charset="0"/>
              </a:rPr>
              <a:t>&gt;@{[</a:t>
            </a:r>
            <a:r>
              <a:rPr lang="en-US" sz="1400" b="1" dirty="0">
                <a:solidFill>
                  <a:srgbClr val="00B050"/>
                </a:solidFill>
                <a:latin typeface="Courier" pitchFamily="49" charset="0"/>
              </a:rPr>
              <a:t>0:64</a:t>
            </a:r>
            <a:r>
              <a:rPr lang="en-US" sz="1400" b="1" dirty="0" smtClean="0">
                <a:solidFill>
                  <a:srgbClr val="00B050"/>
                </a:solidFill>
                <a:latin typeface="Courier" pitchFamily="49" charset="0"/>
              </a:rPr>
              <a:t>]=(</a:t>
            </a:r>
            <a:r>
              <a:rPr lang="en-US" sz="1400" b="1" u="sng" dirty="0" smtClean="0">
                <a:solidFill>
                  <a:srgbClr val="00B050"/>
                </a:solidFill>
                <a:latin typeface="Courier" pitchFamily="49" charset="0"/>
              </a:rPr>
              <a:t>205,105</a:t>
            </a:r>
            <a:r>
              <a:rPr lang="en-US" sz="1400" b="1" dirty="0" smtClean="0">
                <a:solidFill>
                  <a:srgbClr val="00B050"/>
                </a:solidFill>
                <a:latin typeface="Courier" pitchFamily="49" charset="0"/>
              </a:rPr>
              <a:t>)} </a:t>
            </a:r>
            <a:r>
              <a:rPr lang="en-US" sz="1400" b="1" dirty="0">
                <a:solidFill>
                  <a:srgbClr val="00B050"/>
                </a:solidFill>
                <a:latin typeface="Courier" pitchFamily="49" charset="0"/>
              </a:rPr>
              <a:t>k[64</a:t>
            </a:r>
            <a:r>
              <a:rPr lang="en-US" sz="1400" b="1" dirty="0" smtClean="0">
                <a:solidFill>
                  <a:srgbClr val="00B050"/>
                </a:solidFill>
                <a:latin typeface="Courier" pitchFamily="49" charset="0"/>
              </a:rPr>
              <a:t>];</a:t>
            </a:r>
          </a:p>
          <a:p>
            <a:pPr marL="0" indent="0">
              <a:buNone/>
            </a:pPr>
            <a:endParaRPr lang="en-US" sz="1400" dirty="0">
              <a:latin typeface="Courier" pitchFamily="49" charset="0"/>
            </a:endParaRPr>
          </a:p>
          <a:p>
            <a:pPr marL="0" indent="0">
              <a:buNone/>
            </a:pPr>
            <a:r>
              <a:rPr lang="en-US" sz="1400" b="1" dirty="0" err="1" smtClean="0">
                <a:solidFill>
                  <a:srgbClr val="0070C0"/>
                </a:solidFill>
                <a:latin typeface="Courier" pitchFamily="49" charset="0"/>
              </a:rPr>
              <a:t>myInt</a:t>
            </a:r>
            <a:r>
              <a:rPr lang="en-US" sz="1400" b="1" dirty="0" smtClean="0">
                <a:solidFill>
                  <a:srgbClr val="0070C0"/>
                </a:solidFill>
                <a:latin typeface="Courier" pitchFamily="49" charset="0"/>
              </a:rPr>
              <a:t>@(</a:t>
            </a:r>
            <a:r>
              <a:rPr lang="en-US" sz="1400" b="1" u="sng" dirty="0" smtClean="0">
                <a:solidFill>
                  <a:srgbClr val="0070C0"/>
                </a:solidFill>
                <a:latin typeface="Courier" pitchFamily="49" charset="0"/>
              </a:rPr>
              <a:t>204</a:t>
            </a:r>
            <a:r>
              <a:rPr lang="en-US" sz="1400" b="1" dirty="0" smtClean="0">
                <a:solidFill>
                  <a:srgbClr val="0070C0"/>
                </a:solidFill>
                <a:latin typeface="Courier" pitchFamily="49" charset="0"/>
              </a:rPr>
              <a:t>,5</a:t>
            </a:r>
            <a:r>
              <a:rPr lang="en-US" sz="1400" b="1" dirty="0">
                <a:solidFill>
                  <a:srgbClr val="0070C0"/>
                </a:solidFill>
                <a:latin typeface="Courier" pitchFamily="49" charset="0"/>
              </a:rPr>
              <a:t>)</a:t>
            </a:r>
            <a:r>
              <a:rPr lang="en-US" sz="1400" dirty="0">
                <a:solidFill>
                  <a:srgbClr val="0070C0"/>
                </a:solidFill>
                <a:latin typeface="Courier" pitchFamily="49" charset="0"/>
              </a:rPr>
              <a:t> </a:t>
            </a:r>
            <a:r>
              <a:rPr lang="en-US" sz="1400" dirty="0" err="1" smtClean="0">
                <a:latin typeface="Courier" pitchFamily="49" charset="0"/>
              </a:rPr>
              <a:t>sumrotate</a:t>
            </a:r>
            <a:r>
              <a:rPr lang="en-US" sz="1400" dirty="0" smtClean="0">
                <a:latin typeface="Courier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" pitchFamily="49" charset="0"/>
              </a:rPr>
              <a:t>myInt</a:t>
            </a:r>
            <a:r>
              <a:rPr lang="en-US" sz="1400" b="1" dirty="0" smtClean="0">
                <a:solidFill>
                  <a:srgbClr val="FF0000"/>
                </a:solidFill>
                <a:latin typeface="Courier" pitchFamily="49" charset="0"/>
              </a:rPr>
              <a:t>@(104,4) buffer</a:t>
            </a:r>
            <a:r>
              <a:rPr lang="en-US" sz="1400" dirty="0" smtClean="0">
                <a:latin typeface="Courier" pitchFamily="49" charset="0"/>
              </a:rPr>
              <a:t>, ...) {</a:t>
            </a:r>
          </a:p>
          <a:p>
            <a:pPr marL="0" indent="0">
              <a:buNone/>
            </a:pPr>
            <a:r>
              <a:rPr lang="en-US" sz="1400" dirty="0">
                <a:latin typeface="Courier" pitchFamily="49" charset="0"/>
              </a:rPr>
              <a:t> </a:t>
            </a:r>
            <a:r>
              <a:rPr lang="en-US" sz="1400" dirty="0" smtClean="0">
                <a:latin typeface="Courier" pitchFamily="49" charset="0"/>
              </a:rPr>
              <a:t> </a:t>
            </a:r>
            <a:r>
              <a:rPr lang="en-US" sz="1400" dirty="0" err="1" smtClean="0">
                <a:latin typeface="Courier" pitchFamily="49" charset="0"/>
              </a:rPr>
              <a:t>myInt@h</a:t>
            </a:r>
            <a:r>
              <a:rPr lang="en-US" sz="1400" dirty="0" smtClean="0">
                <a:latin typeface="Courier" pitchFamily="49" charset="0"/>
              </a:rPr>
              <a:t> sum = </a:t>
            </a:r>
            <a:r>
              <a:rPr lang="en-US" sz="1400" b="1" dirty="0" smtClean="0">
                <a:solidFill>
                  <a:srgbClr val="FF0000"/>
                </a:solidFill>
                <a:latin typeface="Courier" pitchFamily="49" charset="0"/>
              </a:rPr>
              <a:t>buffer</a:t>
            </a:r>
            <a:r>
              <a:rPr lang="en-US" sz="1400" b="1" dirty="0" smtClean="0">
                <a:latin typeface="Courier" pitchFamily="49" charset="0"/>
              </a:rPr>
              <a:t> </a:t>
            </a:r>
            <a:r>
              <a:rPr lang="en-US" sz="1400" b="1" dirty="0" smtClean="0">
                <a:solidFill>
                  <a:srgbClr val="0070C0"/>
                </a:solidFill>
                <a:latin typeface="Courier" pitchFamily="49" charset="0"/>
              </a:rPr>
              <a:t>+@here</a:t>
            </a:r>
            <a:r>
              <a:rPr lang="en-US" sz="1400" b="1" dirty="0" smtClean="0">
                <a:latin typeface="Courier" pitchFamily="49" charset="0"/>
              </a:rPr>
              <a:t> </a:t>
            </a:r>
            <a:r>
              <a:rPr lang="en-US" sz="1400" b="1" dirty="0" smtClean="0">
                <a:solidFill>
                  <a:srgbClr val="00B050"/>
                </a:solidFill>
                <a:latin typeface="Courier" pitchFamily="49" charset="0"/>
              </a:rPr>
              <a:t>k[i]</a:t>
            </a:r>
            <a:r>
              <a:rPr lang="en-US" sz="1400" b="1" dirty="0" smtClean="0">
                <a:latin typeface="Courier" pitchFamily="49" charset="0"/>
              </a:rPr>
              <a:t> </a:t>
            </a:r>
            <a:r>
              <a:rPr lang="en-US" sz="1400" dirty="0" smtClean="0">
                <a:latin typeface="Courier" pitchFamily="49" charset="0"/>
              </a:rPr>
              <a:t>+ message[g];</a:t>
            </a:r>
          </a:p>
          <a:p>
            <a:pPr marL="0" indent="0">
              <a:buNone/>
            </a:pPr>
            <a:r>
              <a:rPr lang="en-US" sz="1400" dirty="0" smtClean="0">
                <a:latin typeface="Courier" pitchFamily="49" charset="0"/>
              </a:rPr>
              <a:t>  ...</a:t>
            </a:r>
          </a:p>
          <a:p>
            <a:pPr marL="0" indent="0">
              <a:buNone/>
            </a:pPr>
            <a:r>
              <a:rPr lang="en-US" sz="1400" dirty="0" smtClean="0">
                <a:latin typeface="Courier" pitchFamily="49" charset="0"/>
              </a:rPr>
              <a:t>}</a:t>
            </a:r>
            <a:endParaRPr lang="en-US" sz="1400" dirty="0">
              <a:latin typeface="Courier" pitchFamily="49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EDDC2B-BF4F-4513-8A14-81E94D4C29A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52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72200" y="1371600"/>
            <a:ext cx="2819400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" pitchFamily="49" charset="0"/>
              </a:rPr>
              <a:t>b</a:t>
            </a:r>
            <a:r>
              <a:rPr lang="en-US" dirty="0" smtClean="0">
                <a:solidFill>
                  <a:srgbClr val="FF0000"/>
                </a:solidFill>
                <a:latin typeface="Courier" pitchFamily="49" charset="0"/>
              </a:rPr>
              <a:t>uffer</a:t>
            </a:r>
            <a:r>
              <a:rPr lang="en-US" dirty="0">
                <a:latin typeface="Candara" pitchFamily="34" charset="0"/>
              </a:rPr>
              <a:t>	</a:t>
            </a:r>
            <a:r>
              <a:rPr lang="en-US" dirty="0" smtClean="0">
                <a:latin typeface="Candara" pitchFamily="34" charset="0"/>
              </a:rPr>
              <a:t>is at </a:t>
            </a:r>
            <a:r>
              <a:rPr lang="en-US" dirty="0" smtClean="0">
                <a:solidFill>
                  <a:srgbClr val="FF0000"/>
                </a:solidFill>
                <a:latin typeface="Courier" pitchFamily="49" charset="0"/>
              </a:rPr>
              <a:t>(104,4)</a:t>
            </a:r>
          </a:p>
          <a:p>
            <a:r>
              <a:rPr lang="en-US" dirty="0" smtClean="0">
                <a:solidFill>
                  <a:srgbClr val="4F81BD"/>
                </a:solidFill>
                <a:latin typeface="Courier" pitchFamily="49" charset="0"/>
              </a:rPr>
              <a:t>+</a:t>
            </a:r>
            <a:r>
              <a:rPr lang="en-US" dirty="0" smtClean="0">
                <a:solidFill>
                  <a:srgbClr val="FF0000"/>
                </a:solidFill>
                <a:latin typeface="Courier" pitchFamily="49" charset="0"/>
              </a:rPr>
              <a:t>	</a:t>
            </a:r>
            <a:r>
              <a:rPr lang="en-US" dirty="0" smtClean="0">
                <a:latin typeface="Candara" pitchFamily="34" charset="0"/>
              </a:rPr>
              <a:t>is </a:t>
            </a:r>
            <a:r>
              <a:rPr lang="en-US" dirty="0">
                <a:latin typeface="Candara" pitchFamily="34" charset="0"/>
              </a:rPr>
              <a:t>at </a:t>
            </a:r>
            <a:r>
              <a:rPr lang="en-US" dirty="0" smtClean="0">
                <a:solidFill>
                  <a:srgbClr val="4F81BD"/>
                </a:solidFill>
                <a:latin typeface="Courier" pitchFamily="49" charset="0"/>
              </a:rPr>
              <a:t>(204,5)</a:t>
            </a:r>
          </a:p>
          <a:p>
            <a:r>
              <a:rPr lang="en-US" dirty="0">
                <a:solidFill>
                  <a:srgbClr val="00B050"/>
                </a:solidFill>
                <a:latin typeface="Courier" pitchFamily="49" charset="0"/>
              </a:rPr>
              <a:t>k</a:t>
            </a:r>
            <a:r>
              <a:rPr lang="en-US" dirty="0" smtClean="0">
                <a:solidFill>
                  <a:srgbClr val="00B050"/>
                </a:solidFill>
                <a:latin typeface="Courier" pitchFamily="49" charset="0"/>
              </a:rPr>
              <a:t>[i]</a:t>
            </a:r>
            <a:r>
              <a:rPr lang="en-US" dirty="0" smtClean="0">
                <a:solidFill>
                  <a:srgbClr val="FF0000"/>
                </a:solidFill>
                <a:latin typeface="Courier" pitchFamily="49" charset="0"/>
              </a:rPr>
              <a:t>	</a:t>
            </a:r>
            <a:r>
              <a:rPr lang="en-US" dirty="0" smtClean="0">
                <a:latin typeface="Candara" pitchFamily="34" charset="0"/>
              </a:rPr>
              <a:t>is </a:t>
            </a:r>
            <a:r>
              <a:rPr lang="en-US" dirty="0">
                <a:latin typeface="Candara" pitchFamily="34" charset="0"/>
              </a:rPr>
              <a:t>at </a:t>
            </a:r>
            <a:r>
              <a:rPr lang="en-US" dirty="0" smtClean="0">
                <a:solidFill>
                  <a:srgbClr val="00B050"/>
                </a:solidFill>
                <a:latin typeface="Courier" pitchFamily="49" charset="0"/>
              </a:rPr>
              <a:t>(205,105)</a:t>
            </a:r>
            <a:endParaRPr lang="en-US" b="1" dirty="0">
              <a:latin typeface="Candara" pitchFamily="34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3136227" y="4386834"/>
            <a:ext cx="914146" cy="899160"/>
            <a:chOff x="2123440" y="3962400"/>
            <a:chExt cx="1239520" cy="1219200"/>
          </a:xfrm>
        </p:grpSpPr>
        <p:sp>
          <p:nvSpPr>
            <p:cNvPr id="6" name="Rectangle 5"/>
            <p:cNvSpPr/>
            <p:nvPr/>
          </p:nvSpPr>
          <p:spPr bwMode="auto">
            <a:xfrm>
              <a:off x="2123440" y="3962400"/>
              <a:ext cx="1239520" cy="12192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800" b="1" dirty="0" smtClean="0">
                  <a:solidFill>
                    <a:schemeClr val="bg1">
                      <a:lumMod val="65000"/>
                    </a:schemeClr>
                  </a:solidFill>
                  <a:latin typeface="Candara" pitchFamily="34" charset="0"/>
                </a:rPr>
                <a:t>104</a:t>
              </a:r>
              <a:endParaRPr lang="en-US" sz="1800" b="1" dirty="0">
                <a:solidFill>
                  <a:schemeClr val="bg1">
                    <a:lumMod val="65000"/>
                  </a:schemeClr>
                </a:solidFill>
                <a:latin typeface="Candara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2402840" y="4480560"/>
              <a:ext cx="152400" cy="152400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CCCC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800" b="1" dirty="0">
                <a:latin typeface="Candara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126068" y="5577840"/>
            <a:ext cx="914146" cy="899160"/>
            <a:chOff x="2123440" y="5486400"/>
            <a:chExt cx="1239520" cy="1219200"/>
          </a:xfrm>
        </p:grpSpPr>
        <p:sp>
          <p:nvSpPr>
            <p:cNvPr id="9" name="Rectangle 8"/>
            <p:cNvSpPr/>
            <p:nvPr/>
          </p:nvSpPr>
          <p:spPr bwMode="auto">
            <a:xfrm>
              <a:off x="2123440" y="5486400"/>
              <a:ext cx="1239520" cy="12192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800" b="1" dirty="0" smtClean="0">
                  <a:solidFill>
                    <a:schemeClr val="bg1">
                      <a:lumMod val="65000"/>
                    </a:schemeClr>
                  </a:solidFill>
                  <a:latin typeface="Candara" pitchFamily="34" charset="0"/>
                </a:rPr>
                <a:t>4</a:t>
              </a:r>
              <a:endParaRPr lang="en-US" sz="1800" b="1" dirty="0">
                <a:solidFill>
                  <a:schemeClr val="bg1">
                    <a:lumMod val="65000"/>
                  </a:schemeClr>
                </a:solidFill>
                <a:latin typeface="Candara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2402840" y="6004560"/>
              <a:ext cx="152400" cy="152400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CCCC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800" b="1" dirty="0">
                <a:latin typeface="Candara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614768" y="3248008"/>
            <a:ext cx="914146" cy="899160"/>
            <a:chOff x="5770880" y="3947160"/>
            <a:chExt cx="1239520" cy="1219200"/>
          </a:xfrm>
        </p:grpSpPr>
        <p:sp>
          <p:nvSpPr>
            <p:cNvPr id="12" name="Rectangle 11"/>
            <p:cNvSpPr/>
            <p:nvPr/>
          </p:nvSpPr>
          <p:spPr bwMode="auto">
            <a:xfrm>
              <a:off x="5770880" y="3947160"/>
              <a:ext cx="1239520" cy="12192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 smtClean="0">
                  <a:solidFill>
                    <a:schemeClr val="bg1">
                      <a:lumMod val="65000"/>
                    </a:schemeClr>
                  </a:solidFill>
                  <a:latin typeface="Candara" pitchFamily="34" charset="0"/>
                </a:rPr>
                <a:t>205</a:t>
              </a:r>
              <a:endParaRPr lang="en-US" sz="1800" b="1" dirty="0">
                <a:solidFill>
                  <a:schemeClr val="bg1">
                    <a:lumMod val="65000"/>
                  </a:schemeClr>
                </a:solidFill>
                <a:latin typeface="Candara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5857240" y="4495800"/>
              <a:ext cx="152400" cy="152400"/>
            </a:xfrm>
            <a:prstGeom prst="rect">
              <a:avLst/>
            </a:prstGeom>
            <a:solidFill>
              <a:srgbClr val="CCFF99"/>
            </a:solidFill>
            <a:ln>
              <a:solidFill>
                <a:srgbClr val="CCFF99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800" b="1" dirty="0">
                <a:latin typeface="Candara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6085840" y="4495800"/>
              <a:ext cx="152400" cy="152400"/>
            </a:xfrm>
            <a:prstGeom prst="rect">
              <a:avLst/>
            </a:prstGeom>
            <a:solidFill>
              <a:srgbClr val="CCFF99"/>
            </a:solidFill>
            <a:ln>
              <a:solidFill>
                <a:srgbClr val="CCFF99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800" b="1" dirty="0">
                <a:latin typeface="Candara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6314440" y="4495800"/>
              <a:ext cx="152400" cy="152400"/>
            </a:xfrm>
            <a:prstGeom prst="rect">
              <a:avLst/>
            </a:prstGeom>
            <a:solidFill>
              <a:srgbClr val="CCFF99"/>
            </a:solidFill>
            <a:ln>
              <a:solidFill>
                <a:srgbClr val="CCFF99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800" b="1" dirty="0">
                <a:latin typeface="Candara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6543040" y="4495800"/>
              <a:ext cx="152400" cy="152400"/>
            </a:xfrm>
            <a:prstGeom prst="rect">
              <a:avLst/>
            </a:prstGeom>
            <a:solidFill>
              <a:srgbClr val="CCFF99"/>
            </a:solidFill>
            <a:ln>
              <a:solidFill>
                <a:srgbClr val="CCFF99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800" b="1" dirty="0">
                <a:latin typeface="Candara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6771640" y="4495800"/>
              <a:ext cx="152400" cy="152400"/>
            </a:xfrm>
            <a:prstGeom prst="rect">
              <a:avLst/>
            </a:prstGeom>
            <a:solidFill>
              <a:srgbClr val="CCFF99"/>
            </a:solidFill>
            <a:ln>
              <a:solidFill>
                <a:srgbClr val="CCFF99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800" b="1" dirty="0">
                <a:latin typeface="Candara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619721" y="4375594"/>
            <a:ext cx="914146" cy="899160"/>
            <a:chOff x="5770880" y="5471160"/>
            <a:chExt cx="1239520" cy="1219200"/>
          </a:xfrm>
        </p:grpSpPr>
        <p:sp>
          <p:nvSpPr>
            <p:cNvPr id="13" name="Rectangle 12"/>
            <p:cNvSpPr/>
            <p:nvPr/>
          </p:nvSpPr>
          <p:spPr bwMode="auto">
            <a:xfrm>
              <a:off x="5770880" y="5471160"/>
              <a:ext cx="1239520" cy="12192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 smtClean="0">
                  <a:solidFill>
                    <a:schemeClr val="bg1">
                      <a:lumMod val="65000"/>
                    </a:schemeClr>
                  </a:solidFill>
                  <a:latin typeface="Candara" pitchFamily="34" charset="0"/>
                </a:rPr>
                <a:t>105</a:t>
              </a:r>
              <a:endParaRPr lang="en-US" sz="1800" b="1" dirty="0">
                <a:solidFill>
                  <a:schemeClr val="bg1">
                    <a:lumMod val="65000"/>
                  </a:schemeClr>
                </a:solidFill>
                <a:latin typeface="Candara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5857240" y="6004560"/>
              <a:ext cx="152400" cy="152400"/>
            </a:xfrm>
            <a:prstGeom prst="rect">
              <a:avLst/>
            </a:prstGeom>
            <a:solidFill>
              <a:srgbClr val="CCFF99"/>
            </a:solidFill>
            <a:ln>
              <a:solidFill>
                <a:srgbClr val="CCFF99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800" b="1" dirty="0">
                <a:latin typeface="Candara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6085840" y="6004560"/>
              <a:ext cx="152400" cy="152400"/>
            </a:xfrm>
            <a:prstGeom prst="rect">
              <a:avLst/>
            </a:prstGeom>
            <a:solidFill>
              <a:srgbClr val="CCFF99"/>
            </a:solidFill>
            <a:ln>
              <a:solidFill>
                <a:srgbClr val="CCFF99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800" b="1" dirty="0">
                <a:latin typeface="Candara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6314440" y="6004560"/>
              <a:ext cx="152400" cy="152400"/>
            </a:xfrm>
            <a:prstGeom prst="rect">
              <a:avLst/>
            </a:prstGeom>
            <a:solidFill>
              <a:srgbClr val="CCFF99"/>
            </a:solidFill>
            <a:ln>
              <a:solidFill>
                <a:srgbClr val="CCFF99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800" b="1" dirty="0">
                <a:latin typeface="Candara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6543040" y="6004560"/>
              <a:ext cx="152400" cy="152400"/>
            </a:xfrm>
            <a:prstGeom prst="rect">
              <a:avLst/>
            </a:prstGeom>
            <a:solidFill>
              <a:srgbClr val="CCFF99"/>
            </a:solidFill>
            <a:ln>
              <a:solidFill>
                <a:srgbClr val="CCFF99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800" b="1" dirty="0">
                <a:latin typeface="Candara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771640" y="6004560"/>
              <a:ext cx="152400" cy="152400"/>
            </a:xfrm>
            <a:prstGeom prst="rect">
              <a:avLst/>
            </a:prstGeom>
            <a:solidFill>
              <a:srgbClr val="CCFF99"/>
            </a:solidFill>
            <a:ln>
              <a:solidFill>
                <a:srgbClr val="CCFF99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800" b="1" dirty="0">
                <a:latin typeface="Candara" pitchFamily="34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136228" y="3248008"/>
            <a:ext cx="914146" cy="899160"/>
            <a:chOff x="3952240" y="3962400"/>
            <a:chExt cx="1239520" cy="1219200"/>
          </a:xfrm>
        </p:grpSpPr>
        <p:sp>
          <p:nvSpPr>
            <p:cNvPr id="10" name="Rectangle 9"/>
            <p:cNvSpPr/>
            <p:nvPr/>
          </p:nvSpPr>
          <p:spPr bwMode="auto">
            <a:xfrm>
              <a:off x="3952240" y="3962400"/>
              <a:ext cx="1239520" cy="12192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b="1" dirty="0" smtClean="0">
                  <a:solidFill>
                    <a:schemeClr val="bg1">
                      <a:lumMod val="65000"/>
                    </a:schemeClr>
                  </a:solidFill>
                  <a:latin typeface="Candara" pitchFamily="34" charset="0"/>
                </a:rPr>
                <a:t>2</a:t>
              </a:r>
              <a:r>
                <a:rPr lang="en-US" sz="1800" b="1" dirty="0" smtClean="0">
                  <a:solidFill>
                    <a:schemeClr val="bg1">
                      <a:lumMod val="65000"/>
                    </a:schemeClr>
                  </a:solidFill>
                  <a:latin typeface="Candara" pitchFamily="34" charset="0"/>
                </a:rPr>
                <a:t>04</a:t>
              </a:r>
              <a:endParaRPr lang="en-US" sz="1800" b="1" dirty="0">
                <a:solidFill>
                  <a:schemeClr val="bg1">
                    <a:lumMod val="65000"/>
                  </a:schemeClr>
                </a:solidFill>
                <a:latin typeface="Candara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415492" y="4304677"/>
              <a:ext cx="301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+</a:t>
              </a:r>
              <a:endParaRPr 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614769" y="5577840"/>
            <a:ext cx="914146" cy="899160"/>
            <a:chOff x="3952240" y="5486400"/>
            <a:chExt cx="1239520" cy="1219200"/>
          </a:xfrm>
        </p:grpSpPr>
        <p:sp>
          <p:nvSpPr>
            <p:cNvPr id="11" name="Rectangle 10"/>
            <p:cNvSpPr/>
            <p:nvPr/>
          </p:nvSpPr>
          <p:spPr bwMode="auto">
            <a:xfrm>
              <a:off x="3952240" y="5486400"/>
              <a:ext cx="1239520" cy="12192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800" b="1" dirty="0" smtClean="0">
                  <a:solidFill>
                    <a:schemeClr val="bg1">
                      <a:lumMod val="65000"/>
                    </a:schemeClr>
                  </a:solidFill>
                  <a:latin typeface="Candara" pitchFamily="34" charset="0"/>
                </a:rPr>
                <a:t>5</a:t>
              </a:r>
              <a:endParaRPr lang="en-US" sz="1800" b="1" dirty="0">
                <a:solidFill>
                  <a:schemeClr val="bg1">
                    <a:lumMod val="65000"/>
                  </a:schemeClr>
                </a:solidFill>
                <a:latin typeface="Candara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365528" y="5813200"/>
              <a:ext cx="301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+</a:t>
              </a:r>
              <a:endParaRPr lang="en-US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endParaRPr>
            </a:p>
          </p:txBody>
        </p:sp>
      </p:grpSp>
      <p:sp>
        <p:nvSpPr>
          <p:cNvPr id="28" name="Rectangle 27"/>
          <p:cNvSpPr/>
          <p:nvPr/>
        </p:nvSpPr>
        <p:spPr bwMode="auto">
          <a:xfrm>
            <a:off x="3293833" y="4743513"/>
            <a:ext cx="206058" cy="1428734"/>
          </a:xfrm>
          <a:prstGeom prst="rect">
            <a:avLst/>
          </a:prstGeom>
          <a:noFill/>
          <a:ln w="19050" cap="flat" cmpd="sng" algn="ctr">
            <a:solidFill>
              <a:srgbClr val="FF99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1800" b="1" dirty="0">
              <a:latin typeface="Candara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48915" y="5248223"/>
            <a:ext cx="98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ndara" pitchFamily="34" charset="0"/>
              </a:rPr>
              <a:t>buffer</a:t>
            </a:r>
            <a:endParaRPr lang="en-US" dirty="0">
              <a:solidFill>
                <a:srgbClr val="FF0000"/>
              </a:solidFill>
              <a:latin typeface="Candara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976464" y="4086827"/>
            <a:ext cx="65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andara" pitchFamily="34" charset="0"/>
              </a:rPr>
              <a:t>k</a:t>
            </a:r>
            <a:r>
              <a:rPr lang="en-US" dirty="0" smtClean="0">
                <a:solidFill>
                  <a:srgbClr val="00B050"/>
                </a:solidFill>
                <a:latin typeface="Candara" pitchFamily="34" charset="0"/>
              </a:rPr>
              <a:t>[i]</a:t>
            </a:r>
            <a:endParaRPr lang="en-US" dirty="0">
              <a:solidFill>
                <a:srgbClr val="00B050"/>
              </a:solidFill>
              <a:latin typeface="Candara" pitchFamily="34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 bwMode="auto">
          <a:xfrm flipV="1">
            <a:off x="3388323" y="3957637"/>
            <a:ext cx="0" cy="730744"/>
          </a:xfrm>
          <a:prstGeom prst="straightConnector1">
            <a:avLst/>
          </a:prstGeom>
          <a:ln>
            <a:prstDash val="dash"/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 bwMode="auto">
          <a:xfrm>
            <a:off x="3568997" y="6027420"/>
            <a:ext cx="1283007" cy="0"/>
          </a:xfrm>
          <a:prstGeom prst="straightConnector1">
            <a:avLst/>
          </a:prstGeom>
          <a:ln>
            <a:prstDash val="dash"/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 bwMode="auto">
          <a:xfrm flipH="1" flipV="1">
            <a:off x="3852769" y="3708827"/>
            <a:ext cx="845883" cy="3"/>
          </a:xfrm>
          <a:prstGeom prst="straightConnector1">
            <a:avLst/>
          </a:prstGeom>
          <a:ln>
            <a:prstDash val="dash"/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 bwMode="auto">
          <a:xfrm>
            <a:off x="4807809" y="3574430"/>
            <a:ext cx="201067" cy="1394127"/>
          </a:xfrm>
          <a:prstGeom prst="rect">
            <a:avLst/>
          </a:prstGeom>
          <a:noFill/>
          <a:ln w="19050" cap="flat" cmpd="sng" algn="ctr">
            <a:solidFill>
              <a:srgbClr val="33CC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1800" b="1" dirty="0">
              <a:latin typeface="Candara" pitchFamily="34" charset="0"/>
            </a:endParaRPr>
          </a:p>
        </p:txBody>
      </p:sp>
      <p:cxnSp>
        <p:nvCxnSpPr>
          <p:cNvPr id="62" name="Straight Arrow Connector 61"/>
          <p:cNvCxnSpPr/>
          <p:nvPr/>
        </p:nvCxnSpPr>
        <p:spPr bwMode="auto">
          <a:xfrm>
            <a:off x="4894102" y="5041729"/>
            <a:ext cx="0" cy="777126"/>
          </a:xfrm>
          <a:prstGeom prst="straightConnector1">
            <a:avLst/>
          </a:prstGeom>
          <a:ln>
            <a:prstDash val="dash"/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6019800" y="5884426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ndara" pitchFamily="34" charset="0"/>
              </a:rPr>
              <a:t>low order</a:t>
            </a:r>
            <a:endParaRPr lang="en-US" dirty="0">
              <a:latin typeface="Candara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986136" y="3512922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ndara" pitchFamily="34" charset="0"/>
              </a:rPr>
              <a:t>h</a:t>
            </a:r>
            <a:r>
              <a:rPr lang="en-US" dirty="0" smtClean="0">
                <a:latin typeface="Candara" pitchFamily="34" charset="0"/>
              </a:rPr>
              <a:t>igh order</a:t>
            </a:r>
            <a:endParaRPr lang="en-US" dirty="0"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63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 bwMode="auto">
          <a:xfrm>
            <a:off x="2286000" y="4323009"/>
            <a:ext cx="1994790" cy="1107283"/>
          </a:xfrm>
          <a:prstGeom prst="rect">
            <a:avLst/>
          </a:prstGeom>
          <a:solidFill>
            <a:srgbClr val="F8F8F8">
              <a:alpha val="42745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1800" b="1" dirty="0">
              <a:latin typeface="Candara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MD5 in </a:t>
            </a:r>
            <a:r>
              <a:rPr lang="en-US" dirty="0" err="1" smtClean="0"/>
              <a:t>CPart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305800" cy="1676400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 err="1">
                <a:latin typeface="Courier" pitchFamily="49" charset="0"/>
              </a:rPr>
              <a:t>typedef</a:t>
            </a:r>
            <a:r>
              <a:rPr lang="en-US" sz="1400" dirty="0">
                <a:latin typeface="Courier" pitchFamily="49" charset="0"/>
              </a:rPr>
              <a:t> </a:t>
            </a:r>
            <a:r>
              <a:rPr lang="en-US" sz="1400" b="1" u="sng" dirty="0" smtClean="0">
                <a:latin typeface="Courier" pitchFamily="49" charset="0"/>
              </a:rPr>
              <a:t>vector&lt;</a:t>
            </a:r>
            <a:r>
              <a:rPr lang="en-US" sz="1400" b="1" u="sng" dirty="0" err="1" smtClean="0">
                <a:latin typeface="Courier" pitchFamily="49" charset="0"/>
              </a:rPr>
              <a:t>int</a:t>
            </a:r>
            <a:r>
              <a:rPr lang="en-US" sz="1400" b="1" u="sng" dirty="0" smtClean="0">
                <a:latin typeface="Courier" pitchFamily="49" charset="0"/>
              </a:rPr>
              <a:t>&gt;</a:t>
            </a:r>
            <a:r>
              <a:rPr lang="en-US" sz="1400" dirty="0" smtClean="0">
                <a:latin typeface="Courier" pitchFamily="49" charset="0"/>
              </a:rPr>
              <a:t> </a:t>
            </a:r>
            <a:r>
              <a:rPr lang="en-US" sz="1400" dirty="0" err="1">
                <a:latin typeface="Courier" pitchFamily="49" charset="0"/>
              </a:rPr>
              <a:t>myInt</a:t>
            </a:r>
            <a:r>
              <a:rPr lang="en-US" sz="1400" dirty="0">
                <a:latin typeface="Courier" pitchFamily="49" charset="0"/>
              </a:rPr>
              <a:t>; </a:t>
            </a:r>
          </a:p>
          <a:p>
            <a:pPr marL="0" indent="0">
              <a:buNone/>
            </a:pPr>
            <a:endParaRPr lang="en-US" sz="1400" dirty="0" smtClean="0">
              <a:latin typeface="Courier" pitchFamily="49" charset="0"/>
            </a:endParaRPr>
          </a:p>
          <a:p>
            <a:pPr marL="0" indent="0">
              <a:buNone/>
            </a:pPr>
            <a:r>
              <a:rPr lang="en-US" sz="1400" b="1" dirty="0" smtClean="0">
                <a:solidFill>
                  <a:srgbClr val="00B050"/>
                </a:solidFill>
                <a:latin typeface="Courier" pitchFamily="49" charset="0"/>
              </a:rPr>
              <a:t>vector&lt;</a:t>
            </a:r>
            <a:r>
              <a:rPr lang="en-US" sz="1400" b="1" dirty="0" err="1" smtClean="0">
                <a:solidFill>
                  <a:srgbClr val="00B050"/>
                </a:solidFill>
                <a:latin typeface="Courier" pitchFamily="49" charset="0"/>
              </a:rPr>
              <a:t>myInt</a:t>
            </a:r>
            <a:r>
              <a:rPr lang="en-US" sz="1400" b="1" dirty="0">
                <a:solidFill>
                  <a:srgbClr val="00B050"/>
                </a:solidFill>
                <a:latin typeface="Courier" pitchFamily="49" charset="0"/>
              </a:rPr>
              <a:t>&gt;@{[0:64</a:t>
            </a:r>
            <a:r>
              <a:rPr lang="en-US" sz="1400" b="1" dirty="0" smtClean="0">
                <a:solidFill>
                  <a:srgbClr val="00B050"/>
                </a:solidFill>
                <a:latin typeface="Courier" pitchFamily="49" charset="0"/>
              </a:rPr>
              <a:t>]=</a:t>
            </a:r>
            <a:r>
              <a:rPr lang="en-US" sz="1400" b="1" u="sng" dirty="0" smtClean="0">
                <a:solidFill>
                  <a:srgbClr val="00B050"/>
                </a:solidFill>
                <a:latin typeface="Courier" pitchFamily="49" charset="0"/>
              </a:rPr>
              <a:t>{306,206,106,6}</a:t>
            </a:r>
            <a:r>
              <a:rPr lang="en-US" sz="1400" b="1" dirty="0" smtClean="0">
                <a:solidFill>
                  <a:srgbClr val="00B050"/>
                </a:solidFill>
                <a:latin typeface="Courier" pitchFamily="49" charset="0"/>
              </a:rPr>
              <a:t>} </a:t>
            </a:r>
            <a:r>
              <a:rPr lang="en-US" sz="1400" b="1" dirty="0">
                <a:solidFill>
                  <a:srgbClr val="00B050"/>
                </a:solidFill>
                <a:latin typeface="Courier" pitchFamily="49" charset="0"/>
              </a:rPr>
              <a:t>k[64];</a:t>
            </a:r>
          </a:p>
          <a:p>
            <a:pPr marL="0" indent="0">
              <a:buNone/>
            </a:pPr>
            <a:endParaRPr lang="en-US" sz="1400" dirty="0">
              <a:latin typeface="Courier" pitchFamily="49" charset="0"/>
            </a:endParaRPr>
          </a:p>
          <a:p>
            <a:pPr marL="0" indent="0">
              <a:buNone/>
            </a:pPr>
            <a:r>
              <a:rPr lang="en-US" sz="1400" b="1" dirty="0" err="1" smtClean="0">
                <a:solidFill>
                  <a:srgbClr val="0070C0"/>
                </a:solidFill>
                <a:latin typeface="Courier" pitchFamily="49" charset="0"/>
              </a:rPr>
              <a:t>myInt</a:t>
            </a:r>
            <a:r>
              <a:rPr lang="en-US" sz="1400" b="1" dirty="0" smtClean="0">
                <a:solidFill>
                  <a:srgbClr val="0070C0"/>
                </a:solidFill>
                <a:latin typeface="Courier" pitchFamily="49" charset="0"/>
              </a:rPr>
              <a:t>@</a:t>
            </a:r>
            <a:r>
              <a:rPr lang="en-US" sz="1400" b="1" u="sng" dirty="0" smtClean="0">
                <a:solidFill>
                  <a:srgbClr val="0070C0"/>
                </a:solidFill>
                <a:latin typeface="Courier" pitchFamily="49" charset="0"/>
              </a:rPr>
              <a:t>{305,205,105,5}</a:t>
            </a:r>
            <a:r>
              <a:rPr lang="en-US" sz="1400" b="1" dirty="0" smtClean="0">
                <a:solidFill>
                  <a:srgbClr val="0070C0"/>
                </a:solidFill>
                <a:latin typeface="Courier" pitchFamily="49" charset="0"/>
              </a:rPr>
              <a:t> </a:t>
            </a:r>
            <a:r>
              <a:rPr lang="en-US" sz="1400" dirty="0" err="1" smtClean="0">
                <a:latin typeface="Courier" pitchFamily="49" charset="0"/>
              </a:rPr>
              <a:t>sumrotate</a:t>
            </a:r>
            <a:r>
              <a:rPr lang="en-US" sz="1400" dirty="0" smtClean="0">
                <a:latin typeface="Courier" pitchFamily="49" charset="0"/>
              </a:rPr>
              <a:t>(</a:t>
            </a:r>
            <a:r>
              <a:rPr lang="en-US" sz="1400" b="1" dirty="0" err="1" smtClean="0">
                <a:solidFill>
                  <a:srgbClr val="FF0000"/>
                </a:solidFill>
                <a:latin typeface="Courier" pitchFamily="49" charset="0"/>
              </a:rPr>
              <a:t>myInt</a:t>
            </a:r>
            <a:r>
              <a:rPr lang="en-US" sz="1400" b="1" dirty="0" smtClean="0">
                <a:solidFill>
                  <a:srgbClr val="FF0000"/>
                </a:solidFill>
                <a:latin typeface="Courier" pitchFamily="49" charset="0"/>
              </a:rPr>
              <a:t>@</a:t>
            </a:r>
            <a:r>
              <a:rPr lang="en-US" sz="1400" b="1" u="sng" dirty="0" smtClean="0">
                <a:solidFill>
                  <a:srgbClr val="FF0000"/>
                </a:solidFill>
                <a:latin typeface="Courier" pitchFamily="49" charset="0"/>
              </a:rPr>
              <a:t>{304,204,104,4}</a:t>
            </a:r>
            <a:r>
              <a:rPr lang="en-US" sz="1400" b="1" dirty="0" smtClean="0">
                <a:solidFill>
                  <a:srgbClr val="FF0000"/>
                </a:solidFill>
                <a:latin typeface="Courier" pitchFamily="49" charset="0"/>
              </a:rPr>
              <a:t> </a:t>
            </a:r>
            <a:r>
              <a:rPr lang="en-US" sz="1400" b="1" dirty="0">
                <a:solidFill>
                  <a:srgbClr val="FF0000"/>
                </a:solidFill>
                <a:latin typeface="Courier" pitchFamily="49" charset="0"/>
              </a:rPr>
              <a:t>buffer</a:t>
            </a:r>
            <a:r>
              <a:rPr lang="en-US" sz="1400" dirty="0">
                <a:latin typeface="Courier" pitchFamily="49" charset="0"/>
              </a:rPr>
              <a:t>, ...) {</a:t>
            </a:r>
          </a:p>
          <a:p>
            <a:pPr marL="0" indent="0">
              <a:buNone/>
            </a:pPr>
            <a:r>
              <a:rPr lang="en-US" sz="1400" dirty="0">
                <a:latin typeface="Courier" pitchFamily="49" charset="0"/>
              </a:rPr>
              <a:t>  </a:t>
            </a:r>
            <a:r>
              <a:rPr lang="en-US" sz="1400" dirty="0" err="1">
                <a:latin typeface="Courier" pitchFamily="49" charset="0"/>
              </a:rPr>
              <a:t>myInt@h</a:t>
            </a:r>
            <a:r>
              <a:rPr lang="en-US" sz="1400" dirty="0">
                <a:latin typeface="Courier" pitchFamily="49" charset="0"/>
              </a:rPr>
              <a:t> sum = </a:t>
            </a:r>
            <a:r>
              <a:rPr lang="en-US" sz="1400" b="1" dirty="0">
                <a:solidFill>
                  <a:srgbClr val="FF0000"/>
                </a:solidFill>
                <a:latin typeface="Courier" pitchFamily="49" charset="0"/>
              </a:rPr>
              <a:t>buffer</a:t>
            </a:r>
            <a:r>
              <a:rPr lang="en-US" sz="1400" b="1" dirty="0">
                <a:latin typeface="Courier" pitchFamily="49" charset="0"/>
              </a:rPr>
              <a:t> </a:t>
            </a:r>
            <a:r>
              <a:rPr lang="en-US" sz="1400" b="1" dirty="0">
                <a:solidFill>
                  <a:srgbClr val="0070C0"/>
                </a:solidFill>
                <a:latin typeface="Courier" pitchFamily="49" charset="0"/>
              </a:rPr>
              <a:t>+@</a:t>
            </a:r>
            <a:r>
              <a:rPr lang="en-US" sz="1400" b="1" dirty="0" smtClean="0">
                <a:solidFill>
                  <a:srgbClr val="0070C0"/>
                </a:solidFill>
                <a:latin typeface="Courier" pitchFamily="49" charset="0"/>
              </a:rPr>
              <a:t>here</a:t>
            </a:r>
            <a:r>
              <a:rPr lang="en-US" sz="1400" b="1" dirty="0" smtClean="0">
                <a:latin typeface="Courier" pitchFamily="49" charset="0"/>
              </a:rPr>
              <a:t> </a:t>
            </a:r>
            <a:r>
              <a:rPr lang="en-US" sz="1400" b="1" dirty="0">
                <a:solidFill>
                  <a:srgbClr val="00B050"/>
                </a:solidFill>
                <a:latin typeface="Courier" pitchFamily="49" charset="0"/>
              </a:rPr>
              <a:t>k[i]</a:t>
            </a:r>
            <a:r>
              <a:rPr lang="en-US" sz="1400" dirty="0">
                <a:latin typeface="Courier" pitchFamily="49" charset="0"/>
              </a:rPr>
              <a:t> + message[g];</a:t>
            </a:r>
          </a:p>
          <a:p>
            <a:pPr marL="0" indent="0">
              <a:buNone/>
            </a:pPr>
            <a:r>
              <a:rPr lang="en-US" sz="1400" dirty="0">
                <a:latin typeface="Courier" pitchFamily="49" charset="0"/>
              </a:rPr>
              <a:t>  ...</a:t>
            </a:r>
          </a:p>
          <a:p>
            <a:pPr marL="0" indent="0">
              <a:buNone/>
            </a:pPr>
            <a:r>
              <a:rPr lang="en-US" sz="1400" dirty="0">
                <a:latin typeface="Courier" pitchFamily="49" charset="0"/>
              </a:rPr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EDDC2B-BF4F-4513-8A14-81E94D4C29A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53</a:t>
            </a:fld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86400" y="1295400"/>
            <a:ext cx="3615085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" pitchFamily="49" charset="0"/>
              </a:rPr>
              <a:t>b</a:t>
            </a:r>
            <a:r>
              <a:rPr lang="en-US" dirty="0" smtClean="0">
                <a:solidFill>
                  <a:srgbClr val="FF0000"/>
                </a:solidFill>
                <a:latin typeface="Courier" pitchFamily="49" charset="0"/>
              </a:rPr>
              <a:t>uffer</a:t>
            </a:r>
            <a:r>
              <a:rPr lang="en-US" dirty="0">
                <a:latin typeface="Candara" pitchFamily="34" charset="0"/>
              </a:rPr>
              <a:t>	</a:t>
            </a:r>
            <a:r>
              <a:rPr lang="en-US" dirty="0" smtClean="0">
                <a:latin typeface="Candara" pitchFamily="34" charset="0"/>
              </a:rPr>
              <a:t>is at </a:t>
            </a:r>
            <a:r>
              <a:rPr lang="en-US" dirty="0" smtClean="0">
                <a:solidFill>
                  <a:srgbClr val="FF0000"/>
                </a:solidFill>
                <a:latin typeface="Courier" pitchFamily="49" charset="0"/>
              </a:rPr>
              <a:t>{304,204,104,4</a:t>
            </a:r>
            <a:r>
              <a:rPr lang="en-US" dirty="0">
                <a:solidFill>
                  <a:srgbClr val="FF0000"/>
                </a:solidFill>
                <a:latin typeface="Courier" pitchFamily="49" charset="0"/>
              </a:rPr>
              <a:t>}</a:t>
            </a:r>
            <a:endParaRPr lang="en-US" dirty="0" smtClean="0">
              <a:solidFill>
                <a:srgbClr val="FF0000"/>
              </a:solidFill>
              <a:latin typeface="Courier" pitchFamily="49" charset="0"/>
            </a:endParaRPr>
          </a:p>
          <a:p>
            <a:r>
              <a:rPr lang="en-US" dirty="0" smtClean="0">
                <a:solidFill>
                  <a:srgbClr val="4F81BD"/>
                </a:solidFill>
                <a:latin typeface="Courier" pitchFamily="49" charset="0"/>
              </a:rPr>
              <a:t>+</a:t>
            </a:r>
            <a:r>
              <a:rPr lang="en-US" dirty="0" smtClean="0">
                <a:solidFill>
                  <a:srgbClr val="FF0000"/>
                </a:solidFill>
                <a:latin typeface="Courier" pitchFamily="49" charset="0"/>
              </a:rPr>
              <a:t>	</a:t>
            </a:r>
            <a:r>
              <a:rPr lang="en-US" dirty="0" smtClean="0">
                <a:latin typeface="Candara" pitchFamily="34" charset="0"/>
              </a:rPr>
              <a:t>is </a:t>
            </a:r>
            <a:r>
              <a:rPr lang="en-US" dirty="0">
                <a:latin typeface="Candara" pitchFamily="34" charset="0"/>
              </a:rPr>
              <a:t>at </a:t>
            </a:r>
            <a:r>
              <a:rPr lang="en-US" dirty="0">
                <a:solidFill>
                  <a:srgbClr val="4F81BD"/>
                </a:solidFill>
                <a:latin typeface="Courier" pitchFamily="49" charset="0"/>
              </a:rPr>
              <a:t>{</a:t>
            </a:r>
            <a:r>
              <a:rPr lang="en-US" dirty="0" smtClean="0">
                <a:solidFill>
                  <a:srgbClr val="4F81BD"/>
                </a:solidFill>
                <a:latin typeface="Courier" pitchFamily="49" charset="0"/>
              </a:rPr>
              <a:t>305,205,105,5</a:t>
            </a:r>
            <a:r>
              <a:rPr lang="en-US" dirty="0">
                <a:solidFill>
                  <a:srgbClr val="4F81BD"/>
                </a:solidFill>
                <a:latin typeface="Courier" pitchFamily="49" charset="0"/>
              </a:rPr>
              <a:t>}</a:t>
            </a:r>
            <a:endParaRPr lang="en-US" dirty="0" smtClean="0">
              <a:solidFill>
                <a:srgbClr val="4F81BD"/>
              </a:solidFill>
              <a:latin typeface="Courier" pitchFamily="49" charset="0"/>
            </a:endParaRPr>
          </a:p>
          <a:p>
            <a:r>
              <a:rPr lang="en-US" dirty="0">
                <a:solidFill>
                  <a:srgbClr val="00B050"/>
                </a:solidFill>
                <a:latin typeface="Courier" pitchFamily="49" charset="0"/>
              </a:rPr>
              <a:t>k</a:t>
            </a:r>
            <a:r>
              <a:rPr lang="en-US" dirty="0" smtClean="0">
                <a:solidFill>
                  <a:srgbClr val="00B050"/>
                </a:solidFill>
                <a:latin typeface="Courier" pitchFamily="49" charset="0"/>
              </a:rPr>
              <a:t>[i]</a:t>
            </a:r>
            <a:r>
              <a:rPr lang="en-US" dirty="0" smtClean="0">
                <a:solidFill>
                  <a:srgbClr val="FF0000"/>
                </a:solidFill>
                <a:latin typeface="Courier" pitchFamily="49" charset="0"/>
              </a:rPr>
              <a:t>	</a:t>
            </a:r>
            <a:r>
              <a:rPr lang="en-US" dirty="0" smtClean="0">
                <a:latin typeface="Candara" pitchFamily="34" charset="0"/>
              </a:rPr>
              <a:t>is </a:t>
            </a:r>
            <a:r>
              <a:rPr lang="en-US" dirty="0">
                <a:latin typeface="Candara" pitchFamily="34" charset="0"/>
              </a:rPr>
              <a:t>at </a:t>
            </a:r>
            <a:r>
              <a:rPr lang="en-US" dirty="0">
                <a:solidFill>
                  <a:srgbClr val="00B050"/>
                </a:solidFill>
                <a:latin typeface="Courier" pitchFamily="49" charset="0"/>
              </a:rPr>
              <a:t>{</a:t>
            </a:r>
            <a:r>
              <a:rPr lang="en-US" dirty="0" smtClean="0">
                <a:solidFill>
                  <a:srgbClr val="00B050"/>
                </a:solidFill>
                <a:latin typeface="Courier" pitchFamily="49" charset="0"/>
              </a:rPr>
              <a:t>306,206,106,6}</a:t>
            </a:r>
            <a:endParaRPr lang="en-US" b="1" dirty="0">
              <a:latin typeface="Candara" pitchFamily="34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3126067" y="5039131"/>
            <a:ext cx="681863" cy="670685"/>
            <a:chOff x="2123440" y="3962400"/>
            <a:chExt cx="1239520" cy="1219200"/>
          </a:xfrm>
        </p:grpSpPr>
        <p:sp>
          <p:nvSpPr>
            <p:cNvPr id="6" name="Rectangle 5"/>
            <p:cNvSpPr/>
            <p:nvPr/>
          </p:nvSpPr>
          <p:spPr bwMode="auto">
            <a:xfrm>
              <a:off x="2123440" y="3962400"/>
              <a:ext cx="1239520" cy="12192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b="1" dirty="0" smtClean="0">
                  <a:solidFill>
                    <a:schemeClr val="bg1">
                      <a:lumMod val="65000"/>
                    </a:schemeClr>
                  </a:solidFill>
                  <a:latin typeface="Candara" pitchFamily="34" charset="0"/>
                </a:rPr>
                <a:t>104</a:t>
              </a:r>
              <a:endParaRPr lang="en-US" sz="1400" b="1" dirty="0">
                <a:solidFill>
                  <a:schemeClr val="bg1">
                    <a:lumMod val="65000"/>
                  </a:schemeClr>
                </a:solidFill>
                <a:latin typeface="Candara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2402840" y="4480560"/>
              <a:ext cx="152400" cy="152400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CCCC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 b="1" dirty="0">
                <a:latin typeface="Candara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126068" y="5875783"/>
            <a:ext cx="681863" cy="670685"/>
            <a:chOff x="2123440" y="5486400"/>
            <a:chExt cx="1239520" cy="1219200"/>
          </a:xfrm>
        </p:grpSpPr>
        <p:sp>
          <p:nvSpPr>
            <p:cNvPr id="9" name="Rectangle 8"/>
            <p:cNvSpPr/>
            <p:nvPr/>
          </p:nvSpPr>
          <p:spPr bwMode="auto">
            <a:xfrm>
              <a:off x="2123440" y="5486400"/>
              <a:ext cx="1239520" cy="12192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b="1" dirty="0" smtClean="0">
                  <a:solidFill>
                    <a:schemeClr val="bg1">
                      <a:lumMod val="65000"/>
                    </a:schemeClr>
                  </a:solidFill>
                  <a:latin typeface="Candara" pitchFamily="34" charset="0"/>
                </a:rPr>
                <a:t>4</a:t>
              </a:r>
              <a:endParaRPr lang="en-US" sz="1400" b="1" dirty="0">
                <a:solidFill>
                  <a:schemeClr val="bg1">
                    <a:lumMod val="65000"/>
                  </a:schemeClr>
                </a:solidFill>
                <a:latin typeface="Candara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2402840" y="6004560"/>
              <a:ext cx="152400" cy="152400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CCCC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 b="1" dirty="0">
                <a:latin typeface="Candara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476319" y="5039131"/>
            <a:ext cx="681863" cy="670685"/>
            <a:chOff x="5770880" y="3947160"/>
            <a:chExt cx="1239520" cy="1219200"/>
          </a:xfrm>
        </p:grpSpPr>
        <p:sp>
          <p:nvSpPr>
            <p:cNvPr id="12" name="Rectangle 11"/>
            <p:cNvSpPr/>
            <p:nvPr/>
          </p:nvSpPr>
          <p:spPr bwMode="auto">
            <a:xfrm>
              <a:off x="5770880" y="3947160"/>
              <a:ext cx="1239520" cy="12192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b="1" dirty="0" smtClean="0">
                  <a:solidFill>
                    <a:schemeClr val="bg1">
                      <a:lumMod val="65000"/>
                    </a:schemeClr>
                  </a:solidFill>
                  <a:latin typeface="Candara" pitchFamily="34" charset="0"/>
                </a:rPr>
                <a:t>106</a:t>
              </a:r>
              <a:endParaRPr lang="en-US" sz="1400" b="1" dirty="0">
                <a:solidFill>
                  <a:schemeClr val="bg1">
                    <a:lumMod val="65000"/>
                  </a:schemeClr>
                </a:solidFill>
                <a:latin typeface="Candara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5857240" y="4495800"/>
              <a:ext cx="152400" cy="152400"/>
            </a:xfrm>
            <a:prstGeom prst="rect">
              <a:avLst/>
            </a:prstGeom>
            <a:solidFill>
              <a:srgbClr val="CCFF99"/>
            </a:solidFill>
            <a:ln>
              <a:solidFill>
                <a:srgbClr val="CCFF99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 b="1" dirty="0">
                <a:latin typeface="Candara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6085840" y="4495800"/>
              <a:ext cx="152400" cy="152400"/>
            </a:xfrm>
            <a:prstGeom prst="rect">
              <a:avLst/>
            </a:prstGeom>
            <a:solidFill>
              <a:srgbClr val="CCFF99"/>
            </a:solidFill>
            <a:ln>
              <a:solidFill>
                <a:srgbClr val="CCFF99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 b="1" dirty="0">
                <a:latin typeface="Candara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6314440" y="4495800"/>
              <a:ext cx="152400" cy="152400"/>
            </a:xfrm>
            <a:prstGeom prst="rect">
              <a:avLst/>
            </a:prstGeom>
            <a:solidFill>
              <a:srgbClr val="CCFF99"/>
            </a:solidFill>
            <a:ln>
              <a:solidFill>
                <a:srgbClr val="CCFF99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 b="1" dirty="0">
                <a:latin typeface="Candara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6543040" y="4495800"/>
              <a:ext cx="152400" cy="152400"/>
            </a:xfrm>
            <a:prstGeom prst="rect">
              <a:avLst/>
            </a:prstGeom>
            <a:solidFill>
              <a:srgbClr val="CCFF99"/>
            </a:solidFill>
            <a:ln>
              <a:solidFill>
                <a:srgbClr val="CCFF99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 b="1" dirty="0">
                <a:latin typeface="Candara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6771640" y="4495800"/>
              <a:ext cx="152400" cy="152400"/>
            </a:xfrm>
            <a:prstGeom prst="rect">
              <a:avLst/>
            </a:prstGeom>
            <a:solidFill>
              <a:srgbClr val="CCFF99"/>
            </a:solidFill>
            <a:ln>
              <a:solidFill>
                <a:srgbClr val="CCFF99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 b="1" dirty="0">
                <a:latin typeface="Candara" pitchFamily="34" charset="0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476320" y="5888324"/>
            <a:ext cx="681863" cy="670685"/>
            <a:chOff x="5770880" y="5471160"/>
            <a:chExt cx="1239520" cy="1219200"/>
          </a:xfrm>
        </p:grpSpPr>
        <p:sp>
          <p:nvSpPr>
            <p:cNvPr id="13" name="Rectangle 12"/>
            <p:cNvSpPr/>
            <p:nvPr/>
          </p:nvSpPr>
          <p:spPr bwMode="auto">
            <a:xfrm>
              <a:off x="5770880" y="5471160"/>
              <a:ext cx="1239520" cy="12192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b="1" dirty="0">
                  <a:solidFill>
                    <a:schemeClr val="bg1">
                      <a:lumMod val="65000"/>
                    </a:schemeClr>
                  </a:solidFill>
                  <a:latin typeface="Candara" pitchFamily="34" charset="0"/>
                </a:rPr>
                <a:t>6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5857240" y="6004560"/>
              <a:ext cx="152400" cy="152400"/>
            </a:xfrm>
            <a:prstGeom prst="rect">
              <a:avLst/>
            </a:prstGeom>
            <a:solidFill>
              <a:srgbClr val="CCFF99"/>
            </a:solidFill>
            <a:ln>
              <a:solidFill>
                <a:srgbClr val="CCFF99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 b="1" dirty="0">
                <a:latin typeface="Candara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6085840" y="6004560"/>
              <a:ext cx="152400" cy="152400"/>
            </a:xfrm>
            <a:prstGeom prst="rect">
              <a:avLst/>
            </a:prstGeom>
            <a:solidFill>
              <a:srgbClr val="CCFF99"/>
            </a:solidFill>
            <a:ln>
              <a:solidFill>
                <a:srgbClr val="CCFF99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 b="1" dirty="0">
                <a:latin typeface="Candara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6314440" y="6004560"/>
              <a:ext cx="152400" cy="152400"/>
            </a:xfrm>
            <a:prstGeom prst="rect">
              <a:avLst/>
            </a:prstGeom>
            <a:solidFill>
              <a:srgbClr val="CCFF99"/>
            </a:solidFill>
            <a:ln>
              <a:solidFill>
                <a:srgbClr val="CCFF99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 b="1" dirty="0">
                <a:latin typeface="Candara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6543040" y="6004560"/>
              <a:ext cx="152400" cy="152400"/>
            </a:xfrm>
            <a:prstGeom prst="rect">
              <a:avLst/>
            </a:prstGeom>
            <a:solidFill>
              <a:srgbClr val="CCFF99"/>
            </a:solidFill>
            <a:ln>
              <a:solidFill>
                <a:srgbClr val="CCFF99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 b="1" dirty="0">
                <a:latin typeface="Candara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771640" y="6004560"/>
              <a:ext cx="152400" cy="152400"/>
            </a:xfrm>
            <a:prstGeom prst="rect">
              <a:avLst/>
            </a:prstGeom>
            <a:solidFill>
              <a:srgbClr val="CCFF99"/>
            </a:solidFill>
            <a:ln>
              <a:solidFill>
                <a:srgbClr val="CCFF99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 b="1" dirty="0">
                <a:latin typeface="Candara" pitchFamily="34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307196" y="5039130"/>
            <a:ext cx="681863" cy="670685"/>
            <a:chOff x="3952240" y="3962400"/>
            <a:chExt cx="1239520" cy="1219200"/>
          </a:xfrm>
        </p:grpSpPr>
        <p:sp>
          <p:nvSpPr>
            <p:cNvPr id="10" name="Rectangle 9"/>
            <p:cNvSpPr/>
            <p:nvPr/>
          </p:nvSpPr>
          <p:spPr bwMode="auto">
            <a:xfrm>
              <a:off x="3952240" y="3962400"/>
              <a:ext cx="1239520" cy="12192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b="1" dirty="0" smtClean="0">
                  <a:solidFill>
                    <a:schemeClr val="bg1">
                      <a:lumMod val="65000"/>
                    </a:schemeClr>
                  </a:solidFill>
                  <a:latin typeface="Candara" pitchFamily="34" charset="0"/>
                </a:rPr>
                <a:t>105</a:t>
              </a:r>
              <a:endParaRPr lang="en-US" sz="1400" b="1" dirty="0">
                <a:solidFill>
                  <a:schemeClr val="bg1">
                    <a:lumMod val="65000"/>
                  </a:schemeClr>
                </a:solidFill>
                <a:latin typeface="Candara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295092" y="4304676"/>
              <a:ext cx="498878" cy="5594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+</a:t>
              </a:r>
              <a:endParaRPr lang="en-US" sz="1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307196" y="5888323"/>
            <a:ext cx="681863" cy="670685"/>
            <a:chOff x="3952240" y="5486400"/>
            <a:chExt cx="1239520" cy="1219200"/>
          </a:xfrm>
        </p:grpSpPr>
        <p:sp>
          <p:nvSpPr>
            <p:cNvPr id="11" name="Rectangle 10"/>
            <p:cNvSpPr/>
            <p:nvPr/>
          </p:nvSpPr>
          <p:spPr bwMode="auto">
            <a:xfrm>
              <a:off x="3952240" y="5486400"/>
              <a:ext cx="1239520" cy="12192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b="1" dirty="0" smtClean="0">
                  <a:solidFill>
                    <a:schemeClr val="bg1">
                      <a:lumMod val="65000"/>
                    </a:schemeClr>
                  </a:solidFill>
                  <a:latin typeface="Candara" pitchFamily="34" charset="0"/>
                </a:rPr>
                <a:t>5</a:t>
              </a:r>
              <a:endParaRPr lang="en-US" sz="1400" b="1" dirty="0">
                <a:solidFill>
                  <a:schemeClr val="bg1">
                    <a:lumMod val="65000"/>
                  </a:schemeClr>
                </a:solidFill>
                <a:latin typeface="Candara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365528" y="5813201"/>
              <a:ext cx="498878" cy="5594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+</a:t>
              </a:r>
              <a:endParaRPr lang="en-US" sz="1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2362200" y="3594144"/>
            <a:ext cx="980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ndara" pitchFamily="34" charset="0"/>
              </a:rPr>
              <a:t>buffer</a:t>
            </a:r>
            <a:endParaRPr lang="en-US" dirty="0">
              <a:solidFill>
                <a:srgbClr val="FF0000"/>
              </a:solidFill>
              <a:latin typeface="Candara" pitchFamily="34" charset="0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3133152" y="4190285"/>
            <a:ext cx="681863" cy="670685"/>
            <a:chOff x="2123440" y="3962400"/>
            <a:chExt cx="1239520" cy="1219200"/>
          </a:xfrm>
        </p:grpSpPr>
        <p:sp>
          <p:nvSpPr>
            <p:cNvPr id="47" name="Rectangle 46"/>
            <p:cNvSpPr/>
            <p:nvPr/>
          </p:nvSpPr>
          <p:spPr bwMode="auto">
            <a:xfrm>
              <a:off x="2123440" y="3962400"/>
              <a:ext cx="1239520" cy="12192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b="1" dirty="0">
                  <a:solidFill>
                    <a:schemeClr val="bg1">
                      <a:lumMod val="65000"/>
                    </a:schemeClr>
                  </a:solidFill>
                  <a:latin typeface="Candara" pitchFamily="34" charset="0"/>
                </a:rPr>
                <a:t>2</a:t>
              </a:r>
              <a:r>
                <a:rPr lang="en-US" sz="1400" b="1" dirty="0" smtClean="0">
                  <a:solidFill>
                    <a:schemeClr val="bg1">
                      <a:lumMod val="65000"/>
                    </a:schemeClr>
                  </a:solidFill>
                  <a:latin typeface="Candara" pitchFamily="34" charset="0"/>
                </a:rPr>
                <a:t>04</a:t>
              </a:r>
              <a:endParaRPr lang="en-US" sz="1400" b="1" dirty="0">
                <a:solidFill>
                  <a:schemeClr val="bg1">
                    <a:lumMod val="65000"/>
                  </a:schemeClr>
                </a:solidFill>
                <a:latin typeface="Candara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2402840" y="4480560"/>
              <a:ext cx="152400" cy="152400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CCCC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 b="1" dirty="0">
                <a:latin typeface="Candara" pitchFamily="34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3128137" y="3361184"/>
            <a:ext cx="681863" cy="670685"/>
            <a:chOff x="2123440" y="3962400"/>
            <a:chExt cx="1239520" cy="1219200"/>
          </a:xfrm>
        </p:grpSpPr>
        <p:sp>
          <p:nvSpPr>
            <p:cNvPr id="50" name="Rectangle 49"/>
            <p:cNvSpPr/>
            <p:nvPr/>
          </p:nvSpPr>
          <p:spPr bwMode="auto">
            <a:xfrm>
              <a:off x="2123440" y="3962400"/>
              <a:ext cx="1239520" cy="12192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b="1" dirty="0">
                  <a:solidFill>
                    <a:schemeClr val="bg1">
                      <a:lumMod val="65000"/>
                    </a:schemeClr>
                  </a:solidFill>
                  <a:latin typeface="Candara" pitchFamily="34" charset="0"/>
                </a:rPr>
                <a:t>3</a:t>
              </a:r>
              <a:r>
                <a:rPr lang="en-US" sz="1400" b="1" dirty="0" smtClean="0">
                  <a:solidFill>
                    <a:schemeClr val="bg1">
                      <a:lumMod val="65000"/>
                    </a:schemeClr>
                  </a:solidFill>
                  <a:latin typeface="Candara" pitchFamily="34" charset="0"/>
                </a:rPr>
                <a:t>04</a:t>
              </a:r>
              <a:endParaRPr lang="en-US" sz="1400" b="1" dirty="0">
                <a:solidFill>
                  <a:schemeClr val="bg1">
                    <a:lumMod val="65000"/>
                  </a:schemeClr>
                </a:solidFill>
                <a:latin typeface="Candara" pitchFamily="34" charset="0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2402840" y="4480560"/>
              <a:ext cx="152400" cy="152400"/>
            </a:xfrm>
            <a:prstGeom prst="rect">
              <a:avLst/>
            </a:prstGeom>
            <a:solidFill>
              <a:srgbClr val="FFCCCC"/>
            </a:solidFill>
            <a:ln>
              <a:solidFill>
                <a:srgbClr val="FFCCCC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 b="1" dirty="0">
                <a:latin typeface="Candara" pitchFamily="34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307196" y="4181901"/>
            <a:ext cx="681863" cy="670685"/>
            <a:chOff x="3952240" y="3962400"/>
            <a:chExt cx="1239520" cy="1219200"/>
          </a:xfrm>
        </p:grpSpPr>
        <p:sp>
          <p:nvSpPr>
            <p:cNvPr id="53" name="Rectangle 52"/>
            <p:cNvSpPr/>
            <p:nvPr/>
          </p:nvSpPr>
          <p:spPr bwMode="auto">
            <a:xfrm>
              <a:off x="3952240" y="3962400"/>
              <a:ext cx="1239520" cy="12192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b="1" dirty="0" smtClean="0">
                  <a:solidFill>
                    <a:schemeClr val="bg1">
                      <a:lumMod val="65000"/>
                    </a:schemeClr>
                  </a:solidFill>
                  <a:latin typeface="Candara" pitchFamily="34" charset="0"/>
                </a:rPr>
                <a:t>205</a:t>
              </a:r>
              <a:endParaRPr lang="en-US" sz="1400" b="1" dirty="0">
                <a:solidFill>
                  <a:schemeClr val="bg1">
                    <a:lumMod val="65000"/>
                  </a:schemeClr>
                </a:solidFill>
                <a:latin typeface="Candara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295092" y="4304676"/>
              <a:ext cx="498878" cy="5594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+</a:t>
              </a:r>
              <a:endParaRPr lang="en-US" sz="1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4292085" y="3352800"/>
            <a:ext cx="681863" cy="670685"/>
            <a:chOff x="3952240" y="3962400"/>
            <a:chExt cx="1239520" cy="1219200"/>
          </a:xfrm>
        </p:grpSpPr>
        <p:sp>
          <p:nvSpPr>
            <p:cNvPr id="57" name="Rectangle 56"/>
            <p:cNvSpPr/>
            <p:nvPr/>
          </p:nvSpPr>
          <p:spPr bwMode="auto">
            <a:xfrm>
              <a:off x="3952240" y="3962400"/>
              <a:ext cx="1239520" cy="12192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b="1" dirty="0" smtClean="0">
                  <a:solidFill>
                    <a:schemeClr val="bg1">
                      <a:lumMod val="65000"/>
                    </a:schemeClr>
                  </a:solidFill>
                  <a:latin typeface="Candara" pitchFamily="34" charset="0"/>
                </a:rPr>
                <a:t>305</a:t>
              </a:r>
              <a:endParaRPr lang="en-US" sz="1400" b="1" dirty="0">
                <a:solidFill>
                  <a:schemeClr val="bg1">
                    <a:lumMod val="65000"/>
                  </a:schemeClr>
                </a:solidFill>
                <a:latin typeface="Candara" pitchFamily="34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295092" y="4304676"/>
              <a:ext cx="498878" cy="5594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0070C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itchFamily="34" charset="0"/>
                </a:rPr>
                <a:t>+</a:t>
              </a:r>
              <a:endParaRPr lang="en-US" sz="1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469397" y="4190285"/>
            <a:ext cx="681863" cy="670685"/>
            <a:chOff x="5770880" y="3886201"/>
            <a:chExt cx="1239520" cy="1219200"/>
          </a:xfrm>
        </p:grpSpPr>
        <p:sp>
          <p:nvSpPr>
            <p:cNvPr id="60" name="Rectangle 59"/>
            <p:cNvSpPr/>
            <p:nvPr/>
          </p:nvSpPr>
          <p:spPr bwMode="auto">
            <a:xfrm>
              <a:off x="5770880" y="3886201"/>
              <a:ext cx="1239520" cy="12192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b="1" dirty="0" smtClean="0">
                  <a:solidFill>
                    <a:schemeClr val="bg1">
                      <a:lumMod val="65000"/>
                    </a:schemeClr>
                  </a:solidFill>
                  <a:latin typeface="Candara" pitchFamily="34" charset="0"/>
                </a:rPr>
                <a:t>206</a:t>
              </a:r>
              <a:endParaRPr lang="en-US" sz="1400" b="1" dirty="0">
                <a:solidFill>
                  <a:schemeClr val="bg1">
                    <a:lumMod val="65000"/>
                  </a:schemeClr>
                </a:solidFill>
                <a:latin typeface="Candara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5857240" y="4495800"/>
              <a:ext cx="152400" cy="152400"/>
            </a:xfrm>
            <a:prstGeom prst="rect">
              <a:avLst/>
            </a:prstGeom>
            <a:solidFill>
              <a:srgbClr val="CCFF99"/>
            </a:solidFill>
            <a:ln>
              <a:solidFill>
                <a:srgbClr val="CCFF99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 b="1" dirty="0">
                <a:latin typeface="Candara" pitchFamily="34" charset="0"/>
              </a:endParaRPr>
            </a:p>
          </p:txBody>
        </p:sp>
        <p:sp>
          <p:nvSpPr>
            <p:cNvPr id="63" name="Rectangle 62"/>
            <p:cNvSpPr/>
            <p:nvPr/>
          </p:nvSpPr>
          <p:spPr bwMode="auto">
            <a:xfrm>
              <a:off x="6085840" y="4495800"/>
              <a:ext cx="152400" cy="152400"/>
            </a:xfrm>
            <a:prstGeom prst="rect">
              <a:avLst/>
            </a:prstGeom>
            <a:solidFill>
              <a:srgbClr val="CCFF99"/>
            </a:solidFill>
            <a:ln>
              <a:solidFill>
                <a:srgbClr val="CCFF99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 b="1" dirty="0">
                <a:latin typeface="Candara" pitchFamily="34" charset="0"/>
              </a:endParaRPr>
            </a:p>
          </p:txBody>
        </p:sp>
        <p:sp>
          <p:nvSpPr>
            <p:cNvPr id="64" name="Rectangle 63"/>
            <p:cNvSpPr/>
            <p:nvPr/>
          </p:nvSpPr>
          <p:spPr bwMode="auto">
            <a:xfrm>
              <a:off x="6314440" y="4495800"/>
              <a:ext cx="152400" cy="152400"/>
            </a:xfrm>
            <a:prstGeom prst="rect">
              <a:avLst/>
            </a:prstGeom>
            <a:solidFill>
              <a:srgbClr val="CCFF99"/>
            </a:solidFill>
            <a:ln>
              <a:solidFill>
                <a:srgbClr val="CCFF99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 b="1" dirty="0">
                <a:latin typeface="Candara" pitchFamily="34" charset="0"/>
              </a:endParaRPr>
            </a:p>
          </p:txBody>
        </p:sp>
        <p:sp>
          <p:nvSpPr>
            <p:cNvPr id="71" name="Rectangle 70"/>
            <p:cNvSpPr/>
            <p:nvPr/>
          </p:nvSpPr>
          <p:spPr bwMode="auto">
            <a:xfrm>
              <a:off x="6543040" y="4495800"/>
              <a:ext cx="152400" cy="152400"/>
            </a:xfrm>
            <a:prstGeom prst="rect">
              <a:avLst/>
            </a:prstGeom>
            <a:solidFill>
              <a:srgbClr val="CCFF99"/>
            </a:solidFill>
            <a:ln>
              <a:solidFill>
                <a:srgbClr val="CCFF99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 b="1" dirty="0">
                <a:latin typeface="Candara" pitchFamily="34" charset="0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6771640" y="4495800"/>
              <a:ext cx="152400" cy="152400"/>
            </a:xfrm>
            <a:prstGeom prst="rect">
              <a:avLst/>
            </a:prstGeom>
            <a:solidFill>
              <a:srgbClr val="CCFF99"/>
            </a:solidFill>
            <a:ln>
              <a:solidFill>
                <a:srgbClr val="CCFF99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 b="1" dirty="0">
                <a:latin typeface="Candara" pitchFamily="34" charset="0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480779" y="3359632"/>
            <a:ext cx="681863" cy="670685"/>
            <a:chOff x="5770880" y="3886201"/>
            <a:chExt cx="1239520" cy="1219200"/>
          </a:xfrm>
        </p:grpSpPr>
        <p:sp>
          <p:nvSpPr>
            <p:cNvPr id="75" name="Rectangle 74"/>
            <p:cNvSpPr/>
            <p:nvPr/>
          </p:nvSpPr>
          <p:spPr bwMode="auto">
            <a:xfrm>
              <a:off x="5770880" y="3886201"/>
              <a:ext cx="1239520" cy="1219200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9050" cap="flat" cmpd="sng" algn="ctr">
              <a:solidFill>
                <a:schemeClr val="tx2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r>
                <a:rPr lang="en-US" sz="1400" b="1" dirty="0" smtClean="0">
                  <a:solidFill>
                    <a:schemeClr val="bg1">
                      <a:lumMod val="65000"/>
                    </a:schemeClr>
                  </a:solidFill>
                  <a:latin typeface="Candara" pitchFamily="34" charset="0"/>
                </a:rPr>
                <a:t>306</a:t>
              </a:r>
              <a:endParaRPr lang="en-US" sz="1400" b="1" dirty="0">
                <a:solidFill>
                  <a:schemeClr val="bg1">
                    <a:lumMod val="65000"/>
                  </a:schemeClr>
                </a:solidFill>
                <a:latin typeface="Candara" pitchFamily="34" charset="0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5857240" y="4495800"/>
              <a:ext cx="152400" cy="152400"/>
            </a:xfrm>
            <a:prstGeom prst="rect">
              <a:avLst/>
            </a:prstGeom>
            <a:solidFill>
              <a:srgbClr val="CCFF99"/>
            </a:solidFill>
            <a:ln>
              <a:solidFill>
                <a:srgbClr val="CCFF99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 b="1" dirty="0">
                <a:latin typeface="Candara" pitchFamily="34" charset="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6085840" y="4495800"/>
              <a:ext cx="152400" cy="152400"/>
            </a:xfrm>
            <a:prstGeom prst="rect">
              <a:avLst/>
            </a:prstGeom>
            <a:solidFill>
              <a:srgbClr val="CCFF99"/>
            </a:solidFill>
            <a:ln>
              <a:solidFill>
                <a:srgbClr val="CCFF99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 b="1" dirty="0">
                <a:latin typeface="Candara" pitchFamily="34" charset="0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6314440" y="4495800"/>
              <a:ext cx="152400" cy="152400"/>
            </a:xfrm>
            <a:prstGeom prst="rect">
              <a:avLst/>
            </a:prstGeom>
            <a:solidFill>
              <a:srgbClr val="CCFF99"/>
            </a:solidFill>
            <a:ln>
              <a:solidFill>
                <a:srgbClr val="CCFF99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 b="1" dirty="0">
                <a:latin typeface="Candara" pitchFamily="34" charset="0"/>
              </a:endParaRPr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6543040" y="4495800"/>
              <a:ext cx="152400" cy="152400"/>
            </a:xfrm>
            <a:prstGeom prst="rect">
              <a:avLst/>
            </a:prstGeom>
            <a:solidFill>
              <a:srgbClr val="CCFF99"/>
            </a:solidFill>
            <a:ln>
              <a:solidFill>
                <a:srgbClr val="CCFF99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 b="1" dirty="0">
                <a:latin typeface="Candara" pitchFamily="34" charset="0"/>
              </a:endParaRPr>
            </a:p>
          </p:txBody>
        </p:sp>
        <p:sp>
          <p:nvSpPr>
            <p:cNvPr id="80" name="Rectangle 79"/>
            <p:cNvSpPr/>
            <p:nvPr/>
          </p:nvSpPr>
          <p:spPr bwMode="auto">
            <a:xfrm>
              <a:off x="6771640" y="4495800"/>
              <a:ext cx="152400" cy="152400"/>
            </a:xfrm>
            <a:prstGeom prst="rect">
              <a:avLst/>
            </a:prstGeom>
            <a:solidFill>
              <a:srgbClr val="CCFF99"/>
            </a:solidFill>
            <a:ln>
              <a:solidFill>
                <a:srgbClr val="CCFF99"/>
              </a:solidFill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hangingPunct="0"/>
              <a:endParaRPr lang="en-US" sz="1400" b="1" dirty="0">
                <a:latin typeface="Candara" pitchFamily="34" charset="0"/>
              </a:endParaRPr>
            </a:p>
          </p:txBody>
        </p:sp>
      </p:grpSp>
      <p:sp>
        <p:nvSpPr>
          <p:cNvPr id="28" name="Rectangle 27"/>
          <p:cNvSpPr/>
          <p:nvPr/>
        </p:nvSpPr>
        <p:spPr bwMode="auto">
          <a:xfrm>
            <a:off x="3256018" y="3575277"/>
            <a:ext cx="145502" cy="2800597"/>
          </a:xfrm>
          <a:prstGeom prst="rect">
            <a:avLst/>
          </a:prstGeom>
          <a:noFill/>
          <a:ln w="19050" cap="flat" cmpd="sng" algn="ctr">
            <a:solidFill>
              <a:srgbClr val="FF9999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1800" b="1" dirty="0">
              <a:latin typeface="Candara" pitchFamily="34" charset="0"/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5607958" y="3636996"/>
            <a:ext cx="151515" cy="2763804"/>
          </a:xfrm>
          <a:prstGeom prst="rect">
            <a:avLst/>
          </a:prstGeom>
          <a:noFill/>
          <a:ln w="19050" cap="flat" cmpd="sng" algn="ctr">
            <a:solidFill>
              <a:srgbClr val="33CC3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hangingPunct="0"/>
            <a:endParaRPr lang="en-US" sz="1800" b="1" dirty="0">
              <a:latin typeface="Candara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07761" y="3581400"/>
            <a:ext cx="650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andara" pitchFamily="34" charset="0"/>
              </a:rPr>
              <a:t>k</a:t>
            </a:r>
            <a:r>
              <a:rPr lang="en-US" dirty="0" smtClean="0">
                <a:solidFill>
                  <a:srgbClr val="00B050"/>
                </a:solidFill>
                <a:latin typeface="Candara" pitchFamily="34" charset="0"/>
              </a:rPr>
              <a:t>[i]</a:t>
            </a:r>
            <a:endParaRPr lang="en-US" dirty="0">
              <a:solidFill>
                <a:srgbClr val="00B050"/>
              </a:solidFill>
              <a:latin typeface="Candara" pitchFamily="34" charset="0"/>
            </a:endParaRPr>
          </a:p>
        </p:txBody>
      </p:sp>
      <p:cxnSp>
        <p:nvCxnSpPr>
          <p:cNvPr id="37" name="Straight Arrow Connector 36"/>
          <p:cNvCxnSpPr>
            <a:endCxn id="58" idx="1"/>
          </p:cNvCxnSpPr>
          <p:nvPr/>
        </p:nvCxnSpPr>
        <p:spPr bwMode="auto">
          <a:xfrm flipV="1">
            <a:off x="3466998" y="3694976"/>
            <a:ext cx="1013691" cy="1550"/>
          </a:xfrm>
          <a:prstGeom prst="straightConnector1">
            <a:avLst/>
          </a:prstGeom>
          <a:ln>
            <a:prstDash val="dash"/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 bwMode="auto">
          <a:xfrm flipV="1">
            <a:off x="3466998" y="4525627"/>
            <a:ext cx="1013691" cy="1550"/>
          </a:xfrm>
          <a:prstGeom prst="straightConnector1">
            <a:avLst/>
          </a:prstGeom>
          <a:ln>
            <a:prstDash val="dash"/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 bwMode="auto">
          <a:xfrm flipV="1">
            <a:off x="3482109" y="5381307"/>
            <a:ext cx="1013691" cy="1550"/>
          </a:xfrm>
          <a:prstGeom prst="straightConnector1">
            <a:avLst/>
          </a:prstGeom>
          <a:ln>
            <a:prstDash val="dash"/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 bwMode="auto">
          <a:xfrm flipV="1">
            <a:off x="3482109" y="6223667"/>
            <a:ext cx="1013691" cy="1550"/>
          </a:xfrm>
          <a:prstGeom prst="straightConnector1">
            <a:avLst/>
          </a:prstGeom>
          <a:ln>
            <a:prstDash val="dash"/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75" idx="1"/>
          </p:cNvCxnSpPr>
          <p:nvPr/>
        </p:nvCxnSpPr>
        <p:spPr bwMode="auto">
          <a:xfrm flipH="1">
            <a:off x="4796775" y="3694975"/>
            <a:ext cx="684004" cy="1552"/>
          </a:xfrm>
          <a:prstGeom prst="straightConnector1">
            <a:avLst/>
          </a:prstGeom>
          <a:ln>
            <a:prstDash val="dash"/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 bwMode="auto">
          <a:xfrm flipH="1">
            <a:off x="4796775" y="4540876"/>
            <a:ext cx="684004" cy="1552"/>
          </a:xfrm>
          <a:prstGeom prst="straightConnector1">
            <a:avLst/>
          </a:prstGeom>
          <a:ln>
            <a:prstDash val="dash"/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 bwMode="auto">
          <a:xfrm flipH="1">
            <a:off x="4821779" y="5398099"/>
            <a:ext cx="684004" cy="1552"/>
          </a:xfrm>
          <a:prstGeom prst="straightConnector1">
            <a:avLst/>
          </a:prstGeom>
          <a:ln>
            <a:prstDash val="dash"/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 bwMode="auto">
          <a:xfrm flipH="1">
            <a:off x="4821779" y="6224442"/>
            <a:ext cx="684004" cy="1552"/>
          </a:xfrm>
          <a:prstGeom prst="straightConnector1">
            <a:avLst/>
          </a:prstGeom>
          <a:ln>
            <a:prstDash val="dash"/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647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MD5 in </a:t>
            </a:r>
            <a:r>
              <a:rPr lang="en-US" dirty="0" err="1" smtClean="0"/>
              <a:t>CPart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305800" cy="1676400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 err="1">
                <a:latin typeface="Courier" pitchFamily="49" charset="0"/>
              </a:rPr>
              <a:t>typedef</a:t>
            </a:r>
            <a:r>
              <a:rPr lang="en-US" sz="1400" dirty="0">
                <a:latin typeface="Courier" pitchFamily="49" charset="0"/>
              </a:rPr>
              <a:t> pair&lt;</a:t>
            </a:r>
            <a:r>
              <a:rPr lang="en-US" sz="1400" dirty="0" err="1">
                <a:latin typeface="Courier" pitchFamily="49" charset="0"/>
              </a:rPr>
              <a:t>int,int</a:t>
            </a:r>
            <a:r>
              <a:rPr lang="en-US" sz="1400" dirty="0">
                <a:latin typeface="Courier" pitchFamily="49" charset="0"/>
              </a:rPr>
              <a:t>&gt; </a:t>
            </a:r>
            <a:r>
              <a:rPr lang="en-US" sz="1400" dirty="0" err="1">
                <a:latin typeface="Courier" pitchFamily="49" charset="0"/>
              </a:rPr>
              <a:t>myInt</a:t>
            </a:r>
            <a:r>
              <a:rPr lang="en-US" sz="1400" dirty="0">
                <a:latin typeface="Courier" pitchFamily="49" charset="0"/>
              </a:rPr>
              <a:t>; </a:t>
            </a:r>
            <a:endParaRPr lang="en-US" sz="1400" dirty="0" smtClean="0">
              <a:latin typeface="Courier" pitchFamily="49" charset="0"/>
            </a:endParaRPr>
          </a:p>
          <a:p>
            <a:pPr marL="0" indent="0">
              <a:buNone/>
            </a:pPr>
            <a:endParaRPr lang="en-US" sz="1400" dirty="0" smtClean="0">
              <a:latin typeface="Courier" pitchFamily="49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" pitchFamily="49" charset="0"/>
              </a:rPr>
              <a:t>vector&lt;</a:t>
            </a:r>
            <a:r>
              <a:rPr lang="en-US" sz="1400" dirty="0" err="1" smtClean="0">
                <a:latin typeface="Courier" pitchFamily="49" charset="0"/>
              </a:rPr>
              <a:t>myInt</a:t>
            </a:r>
            <a:r>
              <a:rPr lang="en-US" sz="1400" dirty="0" smtClean="0">
                <a:latin typeface="Courier" pitchFamily="49" charset="0"/>
              </a:rPr>
              <a:t>&gt;@{[0:64]=(106,6)} k[64];</a:t>
            </a:r>
          </a:p>
          <a:p>
            <a:pPr marL="0" indent="0">
              <a:buNone/>
            </a:pPr>
            <a:endParaRPr lang="en-US" sz="1400" dirty="0">
              <a:latin typeface="Courier" pitchFamily="49" charset="0"/>
            </a:endParaRPr>
          </a:p>
          <a:p>
            <a:pPr marL="0" indent="0">
              <a:buNone/>
            </a:pPr>
            <a:r>
              <a:rPr lang="en-US" sz="1400" dirty="0" err="1" smtClean="0">
                <a:latin typeface="Courier" pitchFamily="49" charset="0"/>
              </a:rPr>
              <a:t>myInt</a:t>
            </a:r>
            <a:r>
              <a:rPr lang="en-US" sz="1400" dirty="0" smtClean="0">
                <a:latin typeface="Courier" pitchFamily="49" charset="0"/>
              </a:rPr>
              <a:t>@(105,5</a:t>
            </a:r>
            <a:r>
              <a:rPr lang="en-US" sz="1400" dirty="0">
                <a:latin typeface="Courier" pitchFamily="49" charset="0"/>
              </a:rPr>
              <a:t>) </a:t>
            </a:r>
            <a:r>
              <a:rPr lang="en-US" sz="1400" dirty="0" err="1" smtClean="0">
                <a:latin typeface="Courier" pitchFamily="49" charset="0"/>
              </a:rPr>
              <a:t>sumrotate</a:t>
            </a:r>
            <a:r>
              <a:rPr lang="en-US" sz="1400" dirty="0" smtClean="0">
                <a:latin typeface="Courier" pitchFamily="49" charset="0"/>
              </a:rPr>
              <a:t>(</a:t>
            </a:r>
            <a:r>
              <a:rPr lang="en-US" sz="1400" dirty="0" err="1" smtClean="0">
                <a:latin typeface="Courier" pitchFamily="49" charset="0"/>
              </a:rPr>
              <a:t>myInt</a:t>
            </a:r>
            <a:r>
              <a:rPr lang="en-US" sz="1400" dirty="0" smtClean="0">
                <a:latin typeface="Courier" pitchFamily="49" charset="0"/>
              </a:rPr>
              <a:t>@(104,4) buffer, ...) {</a:t>
            </a:r>
          </a:p>
          <a:p>
            <a:pPr marL="0" indent="0">
              <a:buNone/>
            </a:pPr>
            <a:r>
              <a:rPr lang="en-US" sz="1400" dirty="0">
                <a:latin typeface="Courier" pitchFamily="49" charset="0"/>
              </a:rPr>
              <a:t> </a:t>
            </a:r>
            <a:r>
              <a:rPr lang="en-US" sz="1400" dirty="0" smtClean="0">
                <a:latin typeface="Courier" pitchFamily="49" charset="0"/>
              </a:rPr>
              <a:t> </a:t>
            </a:r>
            <a:r>
              <a:rPr lang="en-US" sz="1400" dirty="0" err="1" smtClean="0">
                <a:latin typeface="Courier" pitchFamily="49" charset="0"/>
              </a:rPr>
              <a:t>myInt@h</a:t>
            </a:r>
            <a:r>
              <a:rPr lang="en-US" sz="1400" dirty="0" smtClean="0">
                <a:latin typeface="Courier" pitchFamily="49" charset="0"/>
              </a:rPr>
              <a:t> sum = </a:t>
            </a:r>
            <a:r>
              <a:rPr lang="en-US" sz="1400" b="1" dirty="0" smtClean="0">
                <a:latin typeface="Courier" pitchFamily="49" charset="0"/>
              </a:rPr>
              <a:t>buffer +@here k[i] </a:t>
            </a:r>
            <a:r>
              <a:rPr lang="en-US" sz="1400" b="1" dirty="0" smtClean="0">
                <a:solidFill>
                  <a:srgbClr val="FF0000"/>
                </a:solidFill>
                <a:latin typeface="Courier" pitchFamily="49" charset="0"/>
              </a:rPr>
              <a:t>+</a:t>
            </a:r>
            <a:r>
              <a:rPr lang="en-US" sz="1400" b="1" dirty="0" smtClean="0">
                <a:latin typeface="Courier" pitchFamily="49" charset="0"/>
              </a:rPr>
              <a:t> message[g];</a:t>
            </a:r>
          </a:p>
          <a:p>
            <a:pPr marL="0" indent="0">
              <a:buNone/>
            </a:pPr>
            <a:r>
              <a:rPr lang="en-US" sz="1400" dirty="0" smtClean="0">
                <a:latin typeface="Courier" pitchFamily="49" charset="0"/>
              </a:rPr>
              <a:t>  ...</a:t>
            </a:r>
          </a:p>
          <a:p>
            <a:pPr marL="0" indent="0">
              <a:buNone/>
            </a:pPr>
            <a:r>
              <a:rPr lang="en-US" sz="1400" dirty="0" smtClean="0">
                <a:latin typeface="Courier" pitchFamily="49" charset="0"/>
              </a:rPr>
              <a:t>}</a:t>
            </a:r>
            <a:endParaRPr lang="en-US" sz="1400" dirty="0">
              <a:latin typeface="Courier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23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MD5 in </a:t>
            </a:r>
            <a:r>
              <a:rPr lang="en-US" dirty="0" err="1" smtClean="0"/>
              <a:t>CPart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305800" cy="1676400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 err="1">
                <a:latin typeface="Courier" pitchFamily="49" charset="0"/>
              </a:rPr>
              <a:t>typedef</a:t>
            </a:r>
            <a:r>
              <a:rPr lang="en-US" sz="1400" dirty="0">
                <a:latin typeface="Courier" pitchFamily="49" charset="0"/>
              </a:rPr>
              <a:t> pair&lt;</a:t>
            </a:r>
            <a:r>
              <a:rPr lang="en-US" sz="1400" dirty="0" err="1">
                <a:latin typeface="Courier" pitchFamily="49" charset="0"/>
              </a:rPr>
              <a:t>int,int</a:t>
            </a:r>
            <a:r>
              <a:rPr lang="en-US" sz="1400" dirty="0">
                <a:latin typeface="Courier" pitchFamily="49" charset="0"/>
              </a:rPr>
              <a:t>&gt; </a:t>
            </a:r>
            <a:r>
              <a:rPr lang="en-US" sz="1400" dirty="0" err="1">
                <a:latin typeface="Courier" pitchFamily="49" charset="0"/>
              </a:rPr>
              <a:t>myInt</a:t>
            </a:r>
            <a:r>
              <a:rPr lang="en-US" sz="1400" dirty="0">
                <a:latin typeface="Courier" pitchFamily="49" charset="0"/>
              </a:rPr>
              <a:t>; </a:t>
            </a:r>
            <a:endParaRPr lang="en-US" sz="1400" dirty="0" smtClean="0">
              <a:latin typeface="Courier" pitchFamily="49" charset="0"/>
            </a:endParaRPr>
          </a:p>
          <a:p>
            <a:pPr marL="0" indent="0">
              <a:buNone/>
            </a:pPr>
            <a:endParaRPr lang="en-US" sz="1400" dirty="0" smtClean="0">
              <a:latin typeface="Courier" pitchFamily="49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Courier" pitchFamily="49" charset="0"/>
              </a:rPr>
              <a:t>vector&lt;</a:t>
            </a:r>
            <a:r>
              <a:rPr lang="en-US" sz="1400" dirty="0" err="1" smtClean="0">
                <a:latin typeface="Courier" pitchFamily="49" charset="0"/>
              </a:rPr>
              <a:t>myInt</a:t>
            </a:r>
            <a:r>
              <a:rPr lang="en-US" sz="1400" dirty="0" smtClean="0">
                <a:latin typeface="Courier" pitchFamily="49" charset="0"/>
              </a:rPr>
              <a:t>&gt;@{[0:64]=(106,6)} k[64];</a:t>
            </a:r>
          </a:p>
          <a:p>
            <a:pPr marL="0" indent="0">
              <a:buNone/>
            </a:pPr>
            <a:endParaRPr lang="en-US" sz="1400" dirty="0">
              <a:latin typeface="Courier" pitchFamily="49" charset="0"/>
            </a:endParaRPr>
          </a:p>
          <a:p>
            <a:pPr marL="0" indent="0">
              <a:buNone/>
            </a:pPr>
            <a:r>
              <a:rPr lang="en-US" sz="1400" dirty="0" err="1" smtClean="0">
                <a:latin typeface="Courier" pitchFamily="49" charset="0"/>
              </a:rPr>
              <a:t>myInt</a:t>
            </a:r>
            <a:r>
              <a:rPr lang="en-US" sz="1400" dirty="0" smtClean="0">
                <a:latin typeface="Courier" pitchFamily="49" charset="0"/>
              </a:rPr>
              <a:t>@(105,5</a:t>
            </a:r>
            <a:r>
              <a:rPr lang="en-US" sz="1400" dirty="0">
                <a:latin typeface="Courier" pitchFamily="49" charset="0"/>
              </a:rPr>
              <a:t>) </a:t>
            </a:r>
            <a:r>
              <a:rPr lang="en-US" sz="1400" dirty="0" err="1" smtClean="0">
                <a:latin typeface="Courier" pitchFamily="49" charset="0"/>
              </a:rPr>
              <a:t>sumrotate</a:t>
            </a:r>
            <a:r>
              <a:rPr lang="en-US" sz="1400" dirty="0" smtClean="0">
                <a:latin typeface="Courier" pitchFamily="49" charset="0"/>
              </a:rPr>
              <a:t>(</a:t>
            </a:r>
            <a:r>
              <a:rPr lang="en-US" sz="1400" dirty="0" err="1" smtClean="0">
                <a:latin typeface="Courier" pitchFamily="49" charset="0"/>
              </a:rPr>
              <a:t>myInt</a:t>
            </a:r>
            <a:r>
              <a:rPr lang="en-US" sz="1400" dirty="0" smtClean="0">
                <a:latin typeface="Courier" pitchFamily="49" charset="0"/>
              </a:rPr>
              <a:t>@(104,4) buffer, ...) {</a:t>
            </a:r>
          </a:p>
          <a:p>
            <a:pPr marL="0" indent="0">
              <a:buNone/>
            </a:pPr>
            <a:r>
              <a:rPr lang="en-US" sz="1400" dirty="0">
                <a:latin typeface="Courier" pitchFamily="49" charset="0"/>
              </a:rPr>
              <a:t> </a:t>
            </a:r>
            <a:r>
              <a:rPr lang="en-US" sz="1400" dirty="0" smtClean="0">
                <a:latin typeface="Courier" pitchFamily="49" charset="0"/>
              </a:rPr>
              <a:t> </a:t>
            </a:r>
            <a:r>
              <a:rPr lang="en-US" sz="1400" dirty="0" err="1" smtClean="0">
                <a:latin typeface="Courier" pitchFamily="49" charset="0"/>
              </a:rPr>
              <a:t>myInt@h</a:t>
            </a:r>
            <a:r>
              <a:rPr lang="en-US" sz="1400" dirty="0" smtClean="0">
                <a:latin typeface="Courier" pitchFamily="49" charset="0"/>
              </a:rPr>
              <a:t> sum = </a:t>
            </a:r>
            <a:r>
              <a:rPr lang="en-US" sz="1400" b="1" dirty="0" smtClean="0">
                <a:latin typeface="Courier" pitchFamily="49" charset="0"/>
              </a:rPr>
              <a:t>buffer </a:t>
            </a:r>
            <a:r>
              <a:rPr lang="en-US" sz="1400" b="1" dirty="0" smtClean="0">
                <a:solidFill>
                  <a:srgbClr val="FF0000"/>
                </a:solidFill>
                <a:latin typeface="Courier" pitchFamily="49" charset="0"/>
              </a:rPr>
              <a:t>+@here </a:t>
            </a:r>
            <a:r>
              <a:rPr lang="en-US" sz="1400" b="1" dirty="0" smtClean="0">
                <a:latin typeface="Courier" pitchFamily="49" charset="0"/>
              </a:rPr>
              <a:t>k[i] </a:t>
            </a:r>
            <a:r>
              <a:rPr lang="en-US" sz="1400" b="1" dirty="0" smtClean="0">
                <a:solidFill>
                  <a:srgbClr val="FF0000"/>
                </a:solidFill>
                <a:latin typeface="Courier" pitchFamily="49" charset="0"/>
              </a:rPr>
              <a:t>+@??</a:t>
            </a:r>
            <a:r>
              <a:rPr lang="en-US" sz="1400" b="1" dirty="0" smtClean="0">
                <a:latin typeface="Courier" pitchFamily="49" charset="0"/>
              </a:rPr>
              <a:t> message[g];</a:t>
            </a:r>
          </a:p>
          <a:p>
            <a:pPr marL="0" indent="0">
              <a:buNone/>
            </a:pPr>
            <a:r>
              <a:rPr lang="en-US" sz="1400" dirty="0" smtClean="0">
                <a:latin typeface="Courier" pitchFamily="49" charset="0"/>
              </a:rPr>
              <a:t>  ...</a:t>
            </a:r>
          </a:p>
          <a:p>
            <a:pPr marL="0" indent="0">
              <a:buNone/>
            </a:pPr>
            <a:r>
              <a:rPr lang="en-US" sz="1400" dirty="0" smtClean="0">
                <a:latin typeface="Courier" pitchFamily="49" charset="0"/>
              </a:rPr>
              <a:t>}</a:t>
            </a:r>
            <a:endParaRPr lang="en-US" sz="1400" dirty="0">
              <a:latin typeface="Courier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52600" y="4038600"/>
            <a:ext cx="213360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ourier" pitchFamily="49" charset="0"/>
              </a:rPr>
              <a:t>+</a:t>
            </a:r>
            <a:r>
              <a:rPr lang="en-US" dirty="0" smtClean="0">
                <a:latin typeface="Candara" pitchFamily="34" charset="0"/>
              </a:rPr>
              <a:t> happens at </a:t>
            </a:r>
            <a:r>
              <a:rPr lang="en-US" dirty="0" smtClean="0">
                <a:solidFill>
                  <a:srgbClr val="FF0000"/>
                </a:solidFill>
                <a:latin typeface="Courier" pitchFamily="49" charset="0"/>
              </a:rPr>
              <a:t>here</a:t>
            </a:r>
            <a:r>
              <a:rPr lang="en-US" dirty="0" smtClean="0">
                <a:solidFill>
                  <a:srgbClr val="4F81BD"/>
                </a:solidFill>
                <a:latin typeface="Courier" pitchFamily="49" charset="0"/>
              </a:rPr>
              <a:t> </a:t>
            </a:r>
            <a:br>
              <a:rPr lang="en-US" dirty="0" smtClean="0">
                <a:solidFill>
                  <a:srgbClr val="4F81BD"/>
                </a:solidFill>
                <a:latin typeface="Courier" pitchFamily="49" charset="0"/>
              </a:rPr>
            </a:br>
            <a:r>
              <a:rPr lang="en-US" dirty="0" smtClean="0">
                <a:latin typeface="Candara" pitchFamily="34" charset="0"/>
              </a:rPr>
              <a:t>which is </a:t>
            </a:r>
            <a:r>
              <a:rPr lang="en-US" dirty="0" smtClean="0">
                <a:solidFill>
                  <a:srgbClr val="FF0000"/>
                </a:solidFill>
                <a:latin typeface="Courier" pitchFamily="49" charset="0"/>
              </a:rPr>
              <a:t>(105,5)</a:t>
            </a:r>
            <a:endParaRPr lang="en-US" dirty="0">
              <a:solidFill>
                <a:srgbClr val="FF0000"/>
              </a:solidFill>
              <a:latin typeface="Candara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91000" y="4048761"/>
            <a:ext cx="312420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ourier" pitchFamily="49" charset="0"/>
              </a:rPr>
              <a:t>+</a:t>
            </a:r>
            <a:r>
              <a:rPr lang="en-US" dirty="0" smtClean="0">
                <a:latin typeface="Candara" pitchFamily="34" charset="0"/>
              </a:rPr>
              <a:t> happens at where the synthesizer decides</a:t>
            </a:r>
            <a:endParaRPr lang="en-US" dirty="0">
              <a:solidFill>
                <a:srgbClr val="4F81BD"/>
              </a:solidFill>
              <a:latin typeface="Candara" pitchFamily="34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V="1">
            <a:off x="3048000" y="2905761"/>
            <a:ext cx="0" cy="113284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 bwMode="auto">
          <a:xfrm flipV="1">
            <a:off x="4495800" y="2898141"/>
            <a:ext cx="0" cy="113284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498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Summary: Language &amp; Compiler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Language features:</a:t>
            </a:r>
            <a:endParaRPr lang="en-US" dirty="0" smtClean="0">
              <a:solidFill>
                <a:schemeClr val="accent2"/>
              </a:solidFill>
            </a:endParaRPr>
          </a:p>
          <a:p>
            <a:r>
              <a:rPr lang="en-US" dirty="0" smtClean="0">
                <a:solidFill>
                  <a:schemeClr val="accent2"/>
                </a:solidFill>
              </a:rPr>
              <a:t>Specify code and data placement by annotation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No explicit communication required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Option to not specifying place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Synthesizer fills in holes such that:</a:t>
            </a:r>
          </a:p>
          <a:p>
            <a:r>
              <a:rPr lang="en-US" dirty="0" smtClean="0">
                <a:solidFill>
                  <a:schemeClr val="accent2"/>
                </a:solidFill>
              </a:rPr>
              <a:t>number of messages is minimized</a:t>
            </a:r>
          </a:p>
          <a:p>
            <a:r>
              <a:rPr lang="en-US" dirty="0">
                <a:solidFill>
                  <a:schemeClr val="accent2"/>
                </a:solidFill>
              </a:rPr>
              <a:t>c</a:t>
            </a:r>
            <a:r>
              <a:rPr lang="en-US" dirty="0" smtClean="0">
                <a:solidFill>
                  <a:schemeClr val="accent2"/>
                </a:solidFill>
              </a:rPr>
              <a:t>ode can fit in each core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EDDC2B-BF4F-4513-8A14-81E94D4C29A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56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9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457200" y="76200"/>
            <a:ext cx="8229240" cy="114264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ndara" pitchFamily="34" charset="0"/>
              </a:rPr>
              <a:t>Project Pipeline</a:t>
            </a:r>
            <a:endParaRPr dirty="0">
              <a:latin typeface="Candara" pitchFamily="34" charset="0"/>
            </a:endParaRPr>
          </a:p>
        </p:txBody>
      </p:sp>
      <p:pic>
        <p:nvPicPr>
          <p:cNvPr id="98" name="Picture 97"/>
          <p:cNvPicPr/>
          <p:nvPr/>
        </p:nvPicPr>
        <p:blipFill>
          <a:blip r:embed="rId3"/>
          <a:stretch>
            <a:fillRect/>
          </a:stretch>
        </p:blipFill>
        <p:spPr>
          <a:xfrm>
            <a:off x="1956960" y="750960"/>
            <a:ext cx="5304960" cy="6372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132940" y="5715000"/>
            <a:ext cx="4953000" cy="970280"/>
          </a:xfrm>
          <a:prstGeom prst="rect">
            <a:avLst/>
          </a:prstGeom>
          <a:solidFill>
            <a:srgbClr val="FFFF00">
              <a:alpha val="3764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79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 Synthesis for Code Generation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Synthesizing optimal code</a:t>
            </a:r>
          </a:p>
          <a:p>
            <a:pPr marL="400050" lvl="1" indent="0">
              <a:buNone/>
            </a:pPr>
            <a:r>
              <a:rPr lang="en-US" b="1" dirty="0"/>
              <a:t>Input</a:t>
            </a:r>
            <a:r>
              <a:rPr lang="en-US" dirty="0"/>
              <a:t>: </a:t>
            </a:r>
            <a:r>
              <a:rPr lang="en-US" dirty="0" err="1"/>
              <a:t>unoptimized</a:t>
            </a:r>
            <a:r>
              <a:rPr lang="en-US" dirty="0"/>
              <a:t> code </a:t>
            </a:r>
            <a:r>
              <a:rPr lang="en-US" dirty="0" smtClean="0"/>
              <a:t>(the spec)</a:t>
            </a:r>
          </a:p>
          <a:p>
            <a:pPr marL="400050" lvl="1" indent="0">
              <a:buNone/>
            </a:pPr>
            <a:r>
              <a:rPr lang="en-US" dirty="0" smtClean="0"/>
              <a:t>Search space of all programs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Synthesizing optimal library code</a:t>
            </a:r>
          </a:p>
          <a:p>
            <a:pPr marL="400050" lvl="1" indent="0">
              <a:buNone/>
            </a:pPr>
            <a:r>
              <a:rPr lang="en-US" b="1" dirty="0"/>
              <a:t>Input</a:t>
            </a:r>
            <a:r>
              <a:rPr lang="en-US" dirty="0"/>
              <a:t>: sketch + </a:t>
            </a:r>
            <a:r>
              <a:rPr lang="en-US" dirty="0" smtClean="0"/>
              <a:t>spec</a:t>
            </a:r>
          </a:p>
          <a:p>
            <a:pPr marL="400050" lvl="1" indent="0">
              <a:buNone/>
            </a:pPr>
            <a:r>
              <a:rPr lang="en-US" dirty="0" smtClean="0"/>
              <a:t>Search completions of the sketch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Synthesizing communication </a:t>
            </a:r>
            <a:r>
              <a:rPr lang="en-US" dirty="0" smtClean="0"/>
              <a:t>code</a:t>
            </a:r>
            <a:endParaRPr lang="en-US" dirty="0"/>
          </a:p>
          <a:p>
            <a:pPr marL="400050" lvl="1" indent="0">
              <a:buNone/>
            </a:pPr>
            <a:r>
              <a:rPr lang="en-US" b="1" dirty="0"/>
              <a:t>Input</a:t>
            </a:r>
            <a:r>
              <a:rPr lang="en-US" dirty="0"/>
              <a:t>: program with virtual </a:t>
            </a:r>
            <a:r>
              <a:rPr lang="en-US" dirty="0" smtClean="0"/>
              <a:t>channels</a:t>
            </a:r>
          </a:p>
          <a:p>
            <a:pPr marL="400050" lvl="1" indent="0">
              <a:buNone/>
            </a:pPr>
            <a:r>
              <a:rPr lang="en-US" dirty="0" smtClean="0"/>
              <a:t>Insert actual communication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647394E-40A2-40FC-A6FC-8E61E3C532AD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58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963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/>
          <p:nvPr/>
        </p:nvCxnSpPr>
        <p:spPr>
          <a:xfrm flipH="1">
            <a:off x="457198" y="2209800"/>
            <a:ext cx="2" cy="327660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1442" y="175260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Candara" pitchFamily="34" charset="0"/>
              </a:rPr>
              <a:t>slower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andara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554" y="563880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Candara" pitchFamily="34" charset="0"/>
              </a:rPr>
              <a:t>faster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andara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4705617" y="1856014"/>
            <a:ext cx="270206" cy="2286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4705617" y="5339443"/>
            <a:ext cx="270206" cy="2286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itchFamily="34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4844143" y="2111829"/>
            <a:ext cx="403256" cy="3222171"/>
          </a:xfrm>
          <a:custGeom>
            <a:avLst/>
            <a:gdLst>
              <a:gd name="connsiteX0" fmla="*/ 0 w 403256"/>
              <a:gd name="connsiteY0" fmla="*/ 0 h 3222171"/>
              <a:gd name="connsiteX1" fmla="*/ 402771 w 403256"/>
              <a:gd name="connsiteY1" fmla="*/ 1545771 h 3222171"/>
              <a:gd name="connsiteX2" fmla="*/ 65314 w 403256"/>
              <a:gd name="connsiteY2" fmla="*/ 3222171 h 3222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3256" h="3222171">
                <a:moveTo>
                  <a:pt x="0" y="0"/>
                </a:moveTo>
                <a:cubicBezTo>
                  <a:pt x="195942" y="504371"/>
                  <a:pt x="391885" y="1008743"/>
                  <a:pt x="402771" y="1545771"/>
                </a:cubicBezTo>
                <a:cubicBezTo>
                  <a:pt x="413657" y="2082799"/>
                  <a:pt x="239485" y="2652485"/>
                  <a:pt x="65314" y="3222171"/>
                </a:cubicBezTo>
              </a:path>
            </a:pathLst>
          </a:cu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andara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597648" y="1456202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  <a:latin typeface="Candara" pitchFamily="34" charset="0"/>
              </a:rPr>
              <a:t>unoptimized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andara" pitchFamily="34" charset="0"/>
              </a:rPr>
              <a:t> code (spec)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Candara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114800" y="5606143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andara" pitchFamily="34" charset="0"/>
              </a:rPr>
              <a:t>o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andara" pitchFamily="34" charset="0"/>
              </a:rPr>
              <a:t>ptimal code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Candara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57800" y="3429000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1"/>
                </a:solidFill>
                <a:latin typeface="Candara" pitchFamily="34" charset="0"/>
              </a:rPr>
              <a:t>synthesizer</a:t>
            </a:r>
            <a:endParaRPr lang="en-US" sz="1600" dirty="0">
              <a:solidFill>
                <a:schemeClr val="accent1"/>
              </a:solidFill>
              <a:latin typeface="Candara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solidFill>
                  <a:srgbClr val="000000"/>
                </a:solidFill>
              </a:rPr>
              <a:t>1) Synthesizing </a:t>
            </a:r>
            <a:r>
              <a:rPr lang="en-US" sz="4000" dirty="0">
                <a:solidFill>
                  <a:srgbClr val="000000"/>
                </a:solidFill>
              </a:rPr>
              <a:t>optimal </a:t>
            </a:r>
            <a:r>
              <a:rPr lang="en-US" sz="4000" dirty="0" smtClean="0">
                <a:solidFill>
                  <a:srgbClr val="000000"/>
                </a:solidFill>
              </a:rPr>
              <a:t>code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ngpo\Dropbox\Berkeley\animation\happ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836" y="2667000"/>
            <a:ext cx="3957033" cy="461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xda-developers.com/wp-content/uploads/2012/06/CPU.jpg?f39ce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723" y="3200400"/>
            <a:ext cx="102870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mangpo\Dropbox\Berkeley\animation\sad_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886" y="2959387"/>
            <a:ext cx="1377527" cy="132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mangpo\Dropbox\Berkeley\animation\sad_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195" y="2947610"/>
            <a:ext cx="1560875" cy="133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600200" y="4019881"/>
            <a:ext cx="45255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prstClr val="black"/>
                </a:solidFill>
                <a:latin typeface="Candara" pitchFamily="34" charset="0"/>
              </a:rPr>
              <a:t>no cache coherence</a:t>
            </a:r>
            <a:endParaRPr lang="en-US" sz="4000" b="1" dirty="0">
              <a:solidFill>
                <a:prstClr val="black"/>
              </a:solidFill>
              <a:latin typeface="Candara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048000" y="4845966"/>
            <a:ext cx="3403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prstClr val="black"/>
                </a:solidFill>
                <a:latin typeface="Candara" pitchFamily="34" charset="0"/>
              </a:rPr>
              <a:t>limited interconnect</a:t>
            </a:r>
            <a:endParaRPr lang="en-US" sz="2800" b="1" dirty="0">
              <a:solidFill>
                <a:prstClr val="black"/>
              </a:solidFill>
              <a:latin typeface="Candara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8200" y="6162891"/>
            <a:ext cx="56252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prstClr val="black"/>
                </a:solidFill>
                <a:latin typeface="Candara" pitchFamily="34" charset="0"/>
              </a:rPr>
              <a:t>s</a:t>
            </a:r>
            <a:r>
              <a:rPr lang="en-US" sz="3200" b="1" dirty="0" smtClean="0">
                <a:solidFill>
                  <a:prstClr val="black"/>
                </a:solidFill>
                <a:latin typeface="Candara" pitchFamily="34" charset="0"/>
              </a:rPr>
              <a:t>patial &amp; temporal partitioning</a:t>
            </a:r>
            <a:endParaRPr lang="en-US" sz="3200" b="1" dirty="0">
              <a:solidFill>
                <a:prstClr val="black"/>
              </a:solidFill>
              <a:latin typeface="Candara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87608" y="5358300"/>
            <a:ext cx="25218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prstClr val="black"/>
                </a:solidFill>
                <a:latin typeface="Candara" pitchFamily="34" charset="0"/>
              </a:rPr>
              <a:t>no clock!</a:t>
            </a:r>
            <a:endParaRPr lang="en-US" sz="4800" b="1" dirty="0">
              <a:solidFill>
                <a:prstClr val="black"/>
              </a:solidFill>
              <a:latin typeface="Candara" pitchFamily="34" charset="0"/>
            </a:endParaRPr>
          </a:p>
        </p:txBody>
      </p:sp>
      <p:pic>
        <p:nvPicPr>
          <p:cNvPr id="19" name="Picture 3" descr="C:\Users\mangpo\Dropbox\Berkeley\animation\sad_3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6"/>
          <a:stretch/>
        </p:blipFill>
        <p:spPr bwMode="auto">
          <a:xfrm rot="21136033">
            <a:off x="6814913" y="837169"/>
            <a:ext cx="3638913" cy="342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5941452" y="1371600"/>
            <a:ext cx="28793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prstClr val="black"/>
                </a:solidFill>
                <a:latin typeface="Candara" pitchFamily="34" charset="0"/>
              </a:rPr>
              <a:t>crazy ISA</a:t>
            </a:r>
            <a:endParaRPr lang="en-US" sz="5400" b="1" dirty="0">
              <a:solidFill>
                <a:prstClr val="black"/>
              </a:solidFill>
              <a:latin typeface="Candar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43600" y="2366665"/>
            <a:ext cx="2081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Candara" pitchFamily="34" charset="0"/>
              </a:rPr>
              <a:t>small memory</a:t>
            </a:r>
            <a:endParaRPr lang="en-US" sz="2400" b="1" dirty="0">
              <a:solidFill>
                <a:prstClr val="black"/>
              </a:solidFill>
              <a:latin typeface="Candara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62400" y="2597497"/>
            <a:ext cx="3204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prstClr val="black"/>
                </a:solidFill>
                <a:latin typeface="Candara" pitchFamily="34" charset="0"/>
              </a:rPr>
              <a:t>back to 16-bit </a:t>
            </a:r>
            <a:r>
              <a:rPr lang="en-US" sz="2800" b="1" dirty="0" err="1" smtClean="0">
                <a:solidFill>
                  <a:prstClr val="black"/>
                </a:solidFill>
                <a:latin typeface="Candara" pitchFamily="34" charset="0"/>
              </a:rPr>
              <a:t>nums</a:t>
            </a:r>
            <a:endParaRPr lang="en-US" sz="2800" b="1" dirty="0">
              <a:solidFill>
                <a:prstClr val="black"/>
              </a:solidFill>
              <a:latin typeface="Candara" pitchFamily="34" charset="0"/>
            </a:endParaRPr>
          </a:p>
        </p:txBody>
      </p:sp>
      <p:pic>
        <p:nvPicPr>
          <p:cNvPr id="1029" name="Picture 5" descr="C:\Users\mangpo\Dropbox\Berkeley\animation\battery_happy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617"/>
            <a:ext cx="3672954" cy="369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11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  <p:bldP spid="18" grpId="0"/>
      <p:bldP spid="16" grpId="0"/>
      <p:bldP spid="4" grpId="0"/>
      <p:bldP spid="1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ndara" pitchFamily="34" charset="0"/>
              </a:rPr>
              <a:t>Our Experiment</a:t>
            </a:r>
            <a:endParaRPr lang="en-US" sz="4400" dirty="0">
              <a:latin typeface="Candara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4648200" y="1828800"/>
            <a:ext cx="0" cy="4724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295399" y="6194754"/>
            <a:ext cx="2651688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ndara" pitchFamily="34" charset="0"/>
              </a:rPr>
              <a:t>Register-based processor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andara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08171" y="6194754"/>
            <a:ext cx="2371162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ndara" pitchFamily="34" charset="0"/>
              </a:rPr>
              <a:t>Stack-based processor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andara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57198" y="2209800"/>
            <a:ext cx="2" cy="327660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1442" y="175260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Candara" pitchFamily="34" charset="0"/>
              </a:rPr>
              <a:t>slower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andara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554" y="563880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Candara" pitchFamily="34" charset="0"/>
              </a:rPr>
              <a:t>faster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andara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253343" y="1866900"/>
            <a:ext cx="270206" cy="2286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2279589" y="5257800"/>
            <a:ext cx="270206" cy="2286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6915417" y="1856014"/>
            <a:ext cx="270206" cy="2286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6915417" y="5339443"/>
            <a:ext cx="270206" cy="2286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806280" y="2133600"/>
            <a:ext cx="588577" cy="3113314"/>
          </a:xfrm>
          <a:custGeom>
            <a:avLst/>
            <a:gdLst>
              <a:gd name="connsiteX0" fmla="*/ 588577 w 588577"/>
              <a:gd name="connsiteY0" fmla="*/ 0 h 3113314"/>
              <a:gd name="connsiteX1" fmla="*/ 749 w 588577"/>
              <a:gd name="connsiteY1" fmla="*/ 1382486 h 3113314"/>
              <a:gd name="connsiteX2" fmla="*/ 490606 w 588577"/>
              <a:gd name="connsiteY2" fmla="*/ 3113314 h 3113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8577" h="3113314">
                <a:moveTo>
                  <a:pt x="588577" y="0"/>
                </a:moveTo>
                <a:cubicBezTo>
                  <a:pt x="302827" y="431800"/>
                  <a:pt x="17077" y="863600"/>
                  <a:pt x="749" y="1382486"/>
                </a:cubicBezTo>
                <a:cubicBezTo>
                  <a:pt x="-15579" y="1901372"/>
                  <a:pt x="237513" y="2507343"/>
                  <a:pt x="490606" y="3113314"/>
                </a:cubicBezTo>
              </a:path>
            </a:pathLst>
          </a:cu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andara" pitchFamily="34" charset="0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2536371" y="1675951"/>
            <a:ext cx="4343400" cy="305249"/>
          </a:xfrm>
          <a:custGeom>
            <a:avLst/>
            <a:gdLst>
              <a:gd name="connsiteX0" fmla="*/ 0 w 4343400"/>
              <a:gd name="connsiteY0" fmla="*/ 305249 h 305249"/>
              <a:gd name="connsiteX1" fmla="*/ 2188029 w 4343400"/>
              <a:gd name="connsiteY1" fmla="*/ 449 h 305249"/>
              <a:gd name="connsiteX2" fmla="*/ 4343400 w 4343400"/>
              <a:gd name="connsiteY2" fmla="*/ 250820 h 305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43400" h="305249">
                <a:moveTo>
                  <a:pt x="0" y="305249"/>
                </a:moveTo>
                <a:cubicBezTo>
                  <a:pt x="732064" y="157384"/>
                  <a:pt x="1464129" y="9520"/>
                  <a:pt x="2188029" y="449"/>
                </a:cubicBezTo>
                <a:cubicBezTo>
                  <a:pt x="2911929" y="-8622"/>
                  <a:pt x="3627664" y="121099"/>
                  <a:pt x="4343400" y="250820"/>
                </a:cubicBezTo>
              </a:path>
            </a:pathLst>
          </a:cu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andara" pitchFamily="34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7053943" y="2111829"/>
            <a:ext cx="403256" cy="3222171"/>
          </a:xfrm>
          <a:custGeom>
            <a:avLst/>
            <a:gdLst>
              <a:gd name="connsiteX0" fmla="*/ 0 w 403256"/>
              <a:gd name="connsiteY0" fmla="*/ 0 h 3222171"/>
              <a:gd name="connsiteX1" fmla="*/ 402771 w 403256"/>
              <a:gd name="connsiteY1" fmla="*/ 1545771 h 3222171"/>
              <a:gd name="connsiteX2" fmla="*/ 65314 w 403256"/>
              <a:gd name="connsiteY2" fmla="*/ 3222171 h 3222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3256" h="3222171">
                <a:moveTo>
                  <a:pt x="0" y="0"/>
                </a:moveTo>
                <a:cubicBezTo>
                  <a:pt x="195942" y="504371"/>
                  <a:pt x="391885" y="1008743"/>
                  <a:pt x="402771" y="1545771"/>
                </a:cubicBezTo>
                <a:cubicBezTo>
                  <a:pt x="413657" y="2082799"/>
                  <a:pt x="239485" y="2652485"/>
                  <a:pt x="65314" y="3222171"/>
                </a:cubicBezTo>
              </a:path>
            </a:pathLst>
          </a:cu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andara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990901" y="1486682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andara" pitchFamily="34" charset="0"/>
              </a:rPr>
              <a:t>naive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Candara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772893" y="5568043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andara" pitchFamily="34" charset="0"/>
              </a:rPr>
              <a:t>optimized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Candara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742456" y="1444254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andara" pitchFamily="34" charset="0"/>
              </a:rPr>
              <a:t>spec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Candara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00800" y="5606143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andara" pitchFamily="34" charset="0"/>
              </a:rPr>
              <a:t>most optimal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Candara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16083" y="1365609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ndara" pitchFamily="34" charset="0"/>
              </a:rPr>
              <a:t>hand</a:t>
            </a:r>
            <a:endParaRPr lang="en-US" sz="1600" dirty="0">
              <a:latin typeface="Candara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93315" y="3395246"/>
            <a:ext cx="8467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ndara" pitchFamily="34" charset="0"/>
              </a:rPr>
              <a:t>bit trick</a:t>
            </a:r>
            <a:endParaRPr lang="en-US" sz="1600" dirty="0">
              <a:latin typeface="Candara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464991" y="3547646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1"/>
                </a:solidFill>
                <a:latin typeface="Candara" pitchFamily="34" charset="0"/>
              </a:rPr>
              <a:t>synthesizer</a:t>
            </a:r>
            <a:endParaRPr lang="en-US" sz="1600" dirty="0">
              <a:solidFill>
                <a:schemeClr val="accent1"/>
              </a:solidFill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59007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ndara" pitchFamily="34" charset="0"/>
              </a:rPr>
              <a:t>Our Experiment</a:t>
            </a:r>
            <a:endParaRPr lang="en-US" sz="4400" dirty="0">
              <a:latin typeface="Candara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4648200" y="1828800"/>
            <a:ext cx="0" cy="4724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295399" y="6194754"/>
            <a:ext cx="2651688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ndara" pitchFamily="34" charset="0"/>
              </a:rPr>
              <a:t>Register-based processor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andara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08171" y="6194754"/>
            <a:ext cx="2371162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ndara" pitchFamily="34" charset="0"/>
              </a:rPr>
              <a:t>Stack-based processor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andara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57198" y="2209800"/>
            <a:ext cx="2" cy="327660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1442" y="175260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Candara" pitchFamily="34" charset="0"/>
              </a:rPr>
              <a:t>slower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andara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554" y="563880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Candara" pitchFamily="34" charset="0"/>
              </a:rPr>
              <a:t>faster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andara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253343" y="1866900"/>
            <a:ext cx="270206" cy="2286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2279589" y="5257800"/>
            <a:ext cx="270206" cy="2286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6915417" y="1856014"/>
            <a:ext cx="270206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6915417" y="5339443"/>
            <a:ext cx="270206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806280" y="2133600"/>
            <a:ext cx="588577" cy="3113314"/>
          </a:xfrm>
          <a:custGeom>
            <a:avLst/>
            <a:gdLst>
              <a:gd name="connsiteX0" fmla="*/ 588577 w 588577"/>
              <a:gd name="connsiteY0" fmla="*/ 0 h 3113314"/>
              <a:gd name="connsiteX1" fmla="*/ 749 w 588577"/>
              <a:gd name="connsiteY1" fmla="*/ 1382486 h 3113314"/>
              <a:gd name="connsiteX2" fmla="*/ 490606 w 588577"/>
              <a:gd name="connsiteY2" fmla="*/ 3113314 h 3113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8577" h="3113314">
                <a:moveTo>
                  <a:pt x="588577" y="0"/>
                </a:moveTo>
                <a:cubicBezTo>
                  <a:pt x="302827" y="431800"/>
                  <a:pt x="17077" y="863600"/>
                  <a:pt x="749" y="1382486"/>
                </a:cubicBezTo>
                <a:cubicBezTo>
                  <a:pt x="-15579" y="1901372"/>
                  <a:pt x="237513" y="2507343"/>
                  <a:pt x="490606" y="3113314"/>
                </a:cubicBezTo>
              </a:path>
            </a:pathLst>
          </a:cu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andara" pitchFamily="34" charset="0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2536371" y="1675951"/>
            <a:ext cx="4343400" cy="305249"/>
          </a:xfrm>
          <a:custGeom>
            <a:avLst/>
            <a:gdLst>
              <a:gd name="connsiteX0" fmla="*/ 0 w 4343400"/>
              <a:gd name="connsiteY0" fmla="*/ 305249 h 305249"/>
              <a:gd name="connsiteX1" fmla="*/ 2188029 w 4343400"/>
              <a:gd name="connsiteY1" fmla="*/ 449 h 305249"/>
              <a:gd name="connsiteX2" fmla="*/ 4343400 w 4343400"/>
              <a:gd name="connsiteY2" fmla="*/ 250820 h 305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43400" h="305249">
                <a:moveTo>
                  <a:pt x="0" y="305249"/>
                </a:moveTo>
                <a:cubicBezTo>
                  <a:pt x="732064" y="157384"/>
                  <a:pt x="1464129" y="9520"/>
                  <a:pt x="2188029" y="449"/>
                </a:cubicBezTo>
                <a:cubicBezTo>
                  <a:pt x="2911929" y="-8622"/>
                  <a:pt x="3627664" y="121099"/>
                  <a:pt x="4343400" y="250820"/>
                </a:cubicBezTo>
              </a:path>
            </a:pathLst>
          </a:cu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andara" pitchFamily="34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7053943" y="2111829"/>
            <a:ext cx="403256" cy="3222171"/>
          </a:xfrm>
          <a:custGeom>
            <a:avLst/>
            <a:gdLst>
              <a:gd name="connsiteX0" fmla="*/ 0 w 403256"/>
              <a:gd name="connsiteY0" fmla="*/ 0 h 3222171"/>
              <a:gd name="connsiteX1" fmla="*/ 402771 w 403256"/>
              <a:gd name="connsiteY1" fmla="*/ 1545771 h 3222171"/>
              <a:gd name="connsiteX2" fmla="*/ 65314 w 403256"/>
              <a:gd name="connsiteY2" fmla="*/ 3222171 h 3222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3256" h="3222171">
                <a:moveTo>
                  <a:pt x="0" y="0"/>
                </a:moveTo>
                <a:cubicBezTo>
                  <a:pt x="195942" y="504371"/>
                  <a:pt x="391885" y="1008743"/>
                  <a:pt x="402771" y="1545771"/>
                </a:cubicBezTo>
                <a:cubicBezTo>
                  <a:pt x="413657" y="2082799"/>
                  <a:pt x="239485" y="2652485"/>
                  <a:pt x="65314" y="3222171"/>
                </a:cubicBezTo>
              </a:path>
            </a:pathLst>
          </a:cu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andara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990901" y="1486682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andara" pitchFamily="34" charset="0"/>
              </a:rPr>
              <a:t>naive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Candara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772893" y="5568043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andara" pitchFamily="34" charset="0"/>
              </a:rPr>
              <a:t>optimized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Candara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742456" y="1444254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andara" pitchFamily="34" charset="0"/>
              </a:rPr>
              <a:t>spec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Candara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00800" y="5606143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andara" pitchFamily="34" charset="0"/>
              </a:rPr>
              <a:t>most optimal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Candara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16083" y="1365609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ndara" pitchFamily="34" charset="0"/>
              </a:rPr>
              <a:t>hand</a:t>
            </a:r>
            <a:endParaRPr lang="en-US" sz="1600" dirty="0">
              <a:latin typeface="Candara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93315" y="3395246"/>
            <a:ext cx="8467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ndara" pitchFamily="34" charset="0"/>
              </a:rPr>
              <a:t>bit trick</a:t>
            </a:r>
            <a:endParaRPr lang="en-US" sz="1600" dirty="0">
              <a:latin typeface="Candara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464991" y="3547646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1"/>
                </a:solidFill>
                <a:latin typeface="Candara" pitchFamily="34" charset="0"/>
              </a:rPr>
              <a:t>synthesizer</a:t>
            </a:r>
            <a:endParaRPr lang="en-US" sz="1600" dirty="0">
              <a:solidFill>
                <a:schemeClr val="accent1"/>
              </a:solidFill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57684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400" dirty="0" smtClean="0">
                <a:latin typeface="Candara" pitchFamily="34" charset="0"/>
                <a:cs typeface="Calibri" pitchFamily="34" charset="0"/>
              </a:rPr>
              <a:t>Comparison</a:t>
            </a:r>
            <a:endParaRPr lang="en-US" sz="4400" dirty="0">
              <a:latin typeface="Candara" pitchFamily="34" charset="0"/>
              <a:cs typeface="Calibri" pitchFamily="34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4648200" y="1828800"/>
            <a:ext cx="0" cy="4724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295399" y="6194754"/>
            <a:ext cx="2651688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ndara" pitchFamily="34" charset="0"/>
              </a:rPr>
              <a:t>Register-based processor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andara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08171" y="6194754"/>
            <a:ext cx="2371162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ndara" pitchFamily="34" charset="0"/>
              </a:rPr>
              <a:t>Stack-based processor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Candara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457198" y="2209800"/>
            <a:ext cx="2" cy="327660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1442" y="175260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Candara" pitchFamily="34" charset="0"/>
              </a:rPr>
              <a:t>slower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andara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554" y="5638800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Candara" pitchFamily="34" charset="0"/>
              </a:rPr>
              <a:t>faster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andara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253343" y="1866900"/>
            <a:ext cx="270206" cy="2286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2279589" y="5257800"/>
            <a:ext cx="270206" cy="2286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6915417" y="1856014"/>
            <a:ext cx="270206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6915417" y="5339443"/>
            <a:ext cx="270206" cy="2286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6117926" y="4207329"/>
            <a:ext cx="270206" cy="2286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1806280" y="2133600"/>
            <a:ext cx="588577" cy="3113314"/>
          </a:xfrm>
          <a:custGeom>
            <a:avLst/>
            <a:gdLst>
              <a:gd name="connsiteX0" fmla="*/ 588577 w 588577"/>
              <a:gd name="connsiteY0" fmla="*/ 0 h 3113314"/>
              <a:gd name="connsiteX1" fmla="*/ 749 w 588577"/>
              <a:gd name="connsiteY1" fmla="*/ 1382486 h 3113314"/>
              <a:gd name="connsiteX2" fmla="*/ 490606 w 588577"/>
              <a:gd name="connsiteY2" fmla="*/ 3113314 h 3113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8577" h="3113314">
                <a:moveTo>
                  <a:pt x="588577" y="0"/>
                </a:moveTo>
                <a:cubicBezTo>
                  <a:pt x="302827" y="431800"/>
                  <a:pt x="17077" y="863600"/>
                  <a:pt x="749" y="1382486"/>
                </a:cubicBezTo>
                <a:cubicBezTo>
                  <a:pt x="-15579" y="1901372"/>
                  <a:pt x="237513" y="2507343"/>
                  <a:pt x="490606" y="3113314"/>
                </a:cubicBezTo>
              </a:path>
            </a:pathLst>
          </a:cu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andara" pitchFamily="34" charset="0"/>
            </a:endParaRPr>
          </a:p>
        </p:txBody>
      </p:sp>
      <p:sp>
        <p:nvSpPr>
          <p:cNvPr id="21" name="Freeform 20"/>
          <p:cNvSpPr/>
          <p:nvPr/>
        </p:nvSpPr>
        <p:spPr>
          <a:xfrm>
            <a:off x="2558143" y="4435930"/>
            <a:ext cx="3559783" cy="919842"/>
          </a:xfrm>
          <a:custGeom>
            <a:avLst/>
            <a:gdLst>
              <a:gd name="connsiteX0" fmla="*/ 0 w 3145971"/>
              <a:gd name="connsiteY0" fmla="*/ 566057 h 566057"/>
              <a:gd name="connsiteX1" fmla="*/ 1861457 w 3145971"/>
              <a:gd name="connsiteY1" fmla="*/ 402772 h 566057"/>
              <a:gd name="connsiteX2" fmla="*/ 3145971 w 3145971"/>
              <a:gd name="connsiteY2" fmla="*/ 0 h 56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5971" h="566057">
                <a:moveTo>
                  <a:pt x="0" y="566057"/>
                </a:moveTo>
                <a:cubicBezTo>
                  <a:pt x="668564" y="531586"/>
                  <a:pt x="1337129" y="497115"/>
                  <a:pt x="1861457" y="402772"/>
                </a:cubicBezTo>
                <a:cubicBezTo>
                  <a:pt x="2385786" y="308429"/>
                  <a:pt x="3145971" y="0"/>
                  <a:pt x="3145971" y="0"/>
                </a:cubicBezTo>
              </a:path>
            </a:pathLst>
          </a:cu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andara" pitchFamily="34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7053943" y="2111829"/>
            <a:ext cx="403256" cy="3222171"/>
          </a:xfrm>
          <a:custGeom>
            <a:avLst/>
            <a:gdLst>
              <a:gd name="connsiteX0" fmla="*/ 0 w 403256"/>
              <a:gd name="connsiteY0" fmla="*/ 0 h 3222171"/>
              <a:gd name="connsiteX1" fmla="*/ 402771 w 403256"/>
              <a:gd name="connsiteY1" fmla="*/ 1545771 h 3222171"/>
              <a:gd name="connsiteX2" fmla="*/ 65314 w 403256"/>
              <a:gd name="connsiteY2" fmla="*/ 3222171 h 3222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3256" h="3222171">
                <a:moveTo>
                  <a:pt x="0" y="0"/>
                </a:moveTo>
                <a:cubicBezTo>
                  <a:pt x="195942" y="504371"/>
                  <a:pt x="391885" y="1008743"/>
                  <a:pt x="402771" y="1545771"/>
                </a:cubicBezTo>
                <a:cubicBezTo>
                  <a:pt x="413657" y="2082799"/>
                  <a:pt x="239485" y="2652485"/>
                  <a:pt x="65314" y="3222171"/>
                </a:cubicBezTo>
              </a:path>
            </a:pathLst>
          </a:cu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andara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990901" y="1486682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andara" pitchFamily="34" charset="0"/>
              </a:rPr>
              <a:t>naive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Candara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772893" y="5568043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andara" pitchFamily="34" charset="0"/>
              </a:rPr>
              <a:t>optimized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Candara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742456" y="1444254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andara" pitchFamily="34" charset="0"/>
              </a:rPr>
              <a:t>spec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Candara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00800" y="5606143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andara" pitchFamily="34" charset="0"/>
              </a:rPr>
              <a:t>most optimal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Candara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68866" y="4136963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  <a:latin typeface="Candara" pitchFamily="34" charset="0"/>
              </a:rPr>
              <a:t>translation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Candara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316083" y="1365609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ndara" pitchFamily="34" charset="0"/>
              </a:rPr>
              <a:t>hand</a:t>
            </a:r>
            <a:endParaRPr lang="en-US" sz="1600" dirty="0">
              <a:latin typeface="Candara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93315" y="3395246"/>
            <a:ext cx="8467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ndara" pitchFamily="34" charset="0"/>
              </a:rPr>
              <a:t>bit trick</a:t>
            </a:r>
            <a:endParaRPr lang="en-US" sz="1600" dirty="0">
              <a:latin typeface="Candara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481895" y="4912179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Candara" pitchFamily="34" charset="0"/>
              </a:rPr>
              <a:t>hand</a:t>
            </a:r>
            <a:endParaRPr lang="en-US" sz="1600" dirty="0">
              <a:latin typeface="Candara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464991" y="3547646"/>
            <a:ext cx="11705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accent1"/>
                </a:solidFill>
                <a:latin typeface="Candara" pitchFamily="34" charset="0"/>
              </a:rPr>
              <a:t>synthesizer</a:t>
            </a:r>
            <a:endParaRPr lang="en-US" sz="1600" dirty="0">
              <a:solidFill>
                <a:schemeClr val="accent1"/>
              </a:solidFill>
              <a:latin typeface="Candara" pitchFamily="34" charset="0"/>
            </a:endParaRPr>
          </a:p>
        </p:txBody>
      </p:sp>
      <p:sp>
        <p:nvSpPr>
          <p:cNvPr id="31" name="Freeform 30"/>
          <p:cNvSpPr/>
          <p:nvPr/>
        </p:nvSpPr>
        <p:spPr>
          <a:xfrm>
            <a:off x="6357257" y="4408714"/>
            <a:ext cx="620486" cy="947057"/>
          </a:xfrm>
          <a:custGeom>
            <a:avLst/>
            <a:gdLst>
              <a:gd name="connsiteX0" fmla="*/ 0 w 620486"/>
              <a:gd name="connsiteY0" fmla="*/ 0 h 947057"/>
              <a:gd name="connsiteX1" fmla="*/ 413657 w 620486"/>
              <a:gd name="connsiteY1" fmla="*/ 315686 h 947057"/>
              <a:gd name="connsiteX2" fmla="*/ 620486 w 620486"/>
              <a:gd name="connsiteY2" fmla="*/ 947057 h 94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0486" h="947057">
                <a:moveTo>
                  <a:pt x="0" y="0"/>
                </a:moveTo>
                <a:cubicBezTo>
                  <a:pt x="155121" y="78921"/>
                  <a:pt x="310243" y="157843"/>
                  <a:pt x="413657" y="315686"/>
                </a:cubicBezTo>
                <a:cubicBezTo>
                  <a:pt x="517071" y="473529"/>
                  <a:pt x="568778" y="710293"/>
                  <a:pt x="620486" y="947057"/>
                </a:cubicBezTo>
              </a:path>
            </a:pathLst>
          </a:custGeom>
          <a:ln>
            <a:solidFill>
              <a:schemeClr val="tx1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andara" pitchFamily="34" charset="0"/>
            </a:endParaRPr>
          </a:p>
        </p:txBody>
      </p:sp>
      <p:sp>
        <p:nvSpPr>
          <p:cNvPr id="34" name="Oval 33"/>
          <p:cNvSpPr/>
          <p:nvPr/>
        </p:nvSpPr>
        <p:spPr>
          <a:xfrm>
            <a:off x="6130594" y="4506295"/>
            <a:ext cx="270206" cy="2286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itchFamily="34" charset="0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6130594" y="3929038"/>
            <a:ext cx="270206" cy="2286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itchFamily="34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6130594" y="4803480"/>
            <a:ext cx="270206" cy="2286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6130594" y="5029200"/>
            <a:ext cx="270206" cy="2286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itchFamily="34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6130594" y="5334000"/>
            <a:ext cx="270206" cy="2286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itchFamily="34" charset="0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6130594" y="3657600"/>
            <a:ext cx="270206" cy="2286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itchFamily="34" charset="0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6130594" y="3335923"/>
            <a:ext cx="270206" cy="2286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itchFamily="34" charset="0"/>
            </a:endParaRPr>
          </a:p>
        </p:txBody>
      </p:sp>
      <p:sp>
        <p:nvSpPr>
          <p:cNvPr id="42" name="Oval 41"/>
          <p:cNvSpPr/>
          <p:nvPr/>
        </p:nvSpPr>
        <p:spPr>
          <a:xfrm>
            <a:off x="6130594" y="2971800"/>
            <a:ext cx="270206" cy="2286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itchFamily="34" charset="0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6130594" y="2667000"/>
            <a:ext cx="270206" cy="2286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itchFamily="34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6130594" y="2362200"/>
            <a:ext cx="270206" cy="2286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itchFamily="34" charset="0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6130594" y="2084614"/>
            <a:ext cx="270206" cy="2286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itchFamily="34" charset="0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6117926" y="1813586"/>
            <a:ext cx="270206" cy="2286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itchFamily="34" charset="0"/>
            </a:endParaRPr>
          </a:p>
        </p:txBody>
      </p:sp>
      <p:sp>
        <p:nvSpPr>
          <p:cNvPr id="48" name="Oval 47"/>
          <p:cNvSpPr/>
          <p:nvPr/>
        </p:nvSpPr>
        <p:spPr>
          <a:xfrm>
            <a:off x="6117926" y="1508786"/>
            <a:ext cx="270206" cy="2286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ndara" pitchFamily="34" charset="0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2536371" y="1675951"/>
            <a:ext cx="4343400" cy="305249"/>
          </a:xfrm>
          <a:custGeom>
            <a:avLst/>
            <a:gdLst>
              <a:gd name="connsiteX0" fmla="*/ 0 w 4343400"/>
              <a:gd name="connsiteY0" fmla="*/ 305249 h 305249"/>
              <a:gd name="connsiteX1" fmla="*/ 2188029 w 4343400"/>
              <a:gd name="connsiteY1" fmla="*/ 449 h 305249"/>
              <a:gd name="connsiteX2" fmla="*/ 4343400 w 4343400"/>
              <a:gd name="connsiteY2" fmla="*/ 250820 h 305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43400" h="305249">
                <a:moveTo>
                  <a:pt x="0" y="305249"/>
                </a:moveTo>
                <a:cubicBezTo>
                  <a:pt x="732064" y="157384"/>
                  <a:pt x="1464129" y="9520"/>
                  <a:pt x="2188029" y="449"/>
                </a:cubicBezTo>
                <a:cubicBezTo>
                  <a:pt x="2911929" y="-8622"/>
                  <a:pt x="3627664" y="121099"/>
                  <a:pt x="4343400" y="250820"/>
                </a:cubicBezTo>
              </a:path>
            </a:pathLst>
          </a:cu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07441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Synthesis Times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676400"/>
            <a:ext cx="8305800" cy="4724400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rgbClr val="000000"/>
                </a:solidFill>
              </a:rPr>
              <a:t>Synthesizing a program with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 smtClean="0">
                <a:solidFill>
                  <a:schemeClr val="accent2"/>
                </a:solidFill>
              </a:rPr>
              <a:t>	8 </a:t>
            </a:r>
            <a:r>
              <a:rPr lang="en-US" dirty="0">
                <a:solidFill>
                  <a:schemeClr val="accent2"/>
                </a:solidFill>
              </a:rPr>
              <a:t>unknown instructions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 smtClean="0">
                <a:solidFill>
                  <a:srgbClr val="000000"/>
                </a:solidFill>
              </a:rPr>
              <a:t>	takes </a:t>
            </a:r>
            <a:r>
              <a:rPr lang="en-US" dirty="0">
                <a:solidFill>
                  <a:schemeClr val="accent2"/>
                </a:solidFill>
              </a:rPr>
              <a:t>5 second to 5 minutes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solidFill>
                  <a:srgbClr val="000000"/>
                </a:solidFill>
              </a:rPr>
              <a:t/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Synthesizing a program up to </a:t>
            </a:r>
            <a:endParaRPr lang="en-US" dirty="0" smtClean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 smtClean="0">
                <a:solidFill>
                  <a:schemeClr val="accent2"/>
                </a:solidFill>
              </a:rPr>
              <a:t>	~</a:t>
            </a:r>
            <a:r>
              <a:rPr lang="en-US" dirty="0">
                <a:solidFill>
                  <a:schemeClr val="accent2"/>
                </a:solidFill>
              </a:rPr>
              <a:t>25 unknown instructions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 smtClean="0">
                <a:solidFill>
                  <a:srgbClr val="000000"/>
                </a:solidFill>
              </a:rPr>
              <a:t>	within </a:t>
            </a:r>
            <a:r>
              <a:rPr lang="en-US" dirty="0">
                <a:solidFill>
                  <a:schemeClr val="accent2"/>
                </a:solidFill>
              </a:rPr>
              <a:t>50 minutes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10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ndara" pitchFamily="34" charset="0"/>
              </a:rPr>
              <a:t>Preliminary Results</a:t>
            </a:r>
            <a:endParaRPr dirty="0">
              <a:latin typeface="Candara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294328"/>
              </p:ext>
            </p:extLst>
          </p:nvPr>
        </p:nvGraphicFramePr>
        <p:xfrm>
          <a:off x="380820" y="1828800"/>
          <a:ext cx="8305620" cy="4043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83978"/>
                <a:gridCol w="2697802"/>
                <a:gridCol w="1416288"/>
                <a:gridCol w="1707552"/>
              </a:tblGrid>
              <a:tr h="41148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ndara" pitchFamily="34" charset="0"/>
                          <a:cs typeface="Calibri" pitchFamily="34" charset="0"/>
                        </a:rPr>
                        <a:t>Program</a:t>
                      </a:r>
                      <a:endParaRPr lang="en-US" dirty="0"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ndara" pitchFamily="34" charset="0"/>
                          <a:cs typeface="Calibri" pitchFamily="34" charset="0"/>
                        </a:rPr>
                        <a:t>Description</a:t>
                      </a:r>
                      <a:endParaRPr lang="en-US" dirty="0"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ndara" pitchFamily="34" charset="0"/>
                          <a:cs typeface="Calibri" pitchFamily="34" charset="0"/>
                        </a:rPr>
                        <a:t>Approx. Speedup</a:t>
                      </a:r>
                      <a:endParaRPr lang="en-US" dirty="0"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ndara" pitchFamily="34" charset="0"/>
                          <a:cs typeface="Calibri" pitchFamily="34" charset="0"/>
                        </a:rPr>
                        <a:t>Code length reduction</a:t>
                      </a:r>
                      <a:endParaRPr lang="en-US" dirty="0"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dirty="0">
                          <a:latin typeface="Candara" pitchFamily="34" charset="0"/>
                          <a:cs typeface="Calibri" pitchFamily="34" charset="0"/>
                        </a:rPr>
                        <a:t>x – (x &amp; y)</a:t>
                      </a:r>
                      <a:endParaRPr dirty="0"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dirty="0" smtClean="0">
                          <a:latin typeface="Candara" pitchFamily="34" charset="0"/>
                          <a:cs typeface="Calibri" pitchFamily="34" charset="0"/>
                        </a:rPr>
                        <a:t>Exclude</a:t>
                      </a:r>
                      <a:r>
                        <a:rPr lang="en-US" baseline="0" dirty="0" smtClean="0">
                          <a:latin typeface="Candara" pitchFamily="34" charset="0"/>
                          <a:cs typeface="Calibri" pitchFamily="34" charset="0"/>
                        </a:rPr>
                        <a:t> common bits</a:t>
                      </a:r>
                      <a:endParaRPr dirty="0"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latin typeface="Candara" pitchFamily="34" charset="0"/>
                          <a:cs typeface="Calibri" pitchFamily="34" charset="0"/>
                        </a:rPr>
                        <a:t>5.2x</a:t>
                      </a:r>
                      <a:endParaRPr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latin typeface="Candara" pitchFamily="34" charset="0"/>
                          <a:cs typeface="Calibri" pitchFamily="34" charset="0"/>
                        </a:rPr>
                        <a:t>4x</a:t>
                      </a:r>
                      <a:endParaRPr dirty="0"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dirty="0">
                          <a:latin typeface="Candara" pitchFamily="34" charset="0"/>
                          <a:cs typeface="Calibri" pitchFamily="34" charset="0"/>
                        </a:rPr>
                        <a:t>~(x – y)</a:t>
                      </a:r>
                      <a:endParaRPr dirty="0"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dirty="0" smtClean="0">
                          <a:latin typeface="Candara" pitchFamily="34" charset="0"/>
                          <a:cs typeface="Calibri" pitchFamily="34" charset="0"/>
                        </a:rPr>
                        <a:t>Negate</a:t>
                      </a:r>
                      <a:r>
                        <a:rPr lang="en-US" baseline="0" dirty="0" smtClean="0">
                          <a:latin typeface="Candara" pitchFamily="34" charset="0"/>
                          <a:cs typeface="Calibri" pitchFamily="34" charset="0"/>
                        </a:rPr>
                        <a:t> difference</a:t>
                      </a:r>
                      <a:endParaRPr dirty="0"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latin typeface="Candara" pitchFamily="34" charset="0"/>
                          <a:cs typeface="Calibri" pitchFamily="34" charset="0"/>
                        </a:rPr>
                        <a:t>2.3x</a:t>
                      </a:r>
                      <a:endParaRPr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latin typeface="Candara" pitchFamily="34" charset="0"/>
                          <a:cs typeface="Calibri" pitchFamily="34" charset="0"/>
                        </a:rPr>
                        <a:t>2x</a:t>
                      </a:r>
                      <a:endParaRPr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dirty="0">
                          <a:latin typeface="Candara" pitchFamily="34" charset="0"/>
                          <a:cs typeface="Calibri" pitchFamily="34" charset="0"/>
                        </a:rPr>
                        <a:t>x | y</a:t>
                      </a:r>
                      <a:endParaRPr dirty="0"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dirty="0" smtClean="0">
                          <a:latin typeface="Candara" pitchFamily="34" charset="0"/>
                          <a:cs typeface="Calibri" pitchFamily="34" charset="0"/>
                        </a:rPr>
                        <a:t>Inclusive or</a:t>
                      </a:r>
                      <a:endParaRPr dirty="0"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latin typeface="Candara" pitchFamily="34" charset="0"/>
                          <a:cs typeface="Calibri" pitchFamily="34" charset="0"/>
                        </a:rPr>
                        <a:t>1.8x</a:t>
                      </a:r>
                      <a:endParaRPr dirty="0"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latin typeface="Candara" pitchFamily="34" charset="0"/>
                          <a:cs typeface="Calibri" pitchFamily="34" charset="0"/>
                        </a:rPr>
                        <a:t>1.8x</a:t>
                      </a:r>
                      <a:endParaRPr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latin typeface="Candara" pitchFamily="34" charset="0"/>
                          <a:cs typeface="Calibri" pitchFamily="34" charset="0"/>
                        </a:rPr>
                        <a:t>(x + 7) &amp; -8</a:t>
                      </a:r>
                      <a:endParaRPr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dirty="0" smtClean="0">
                          <a:latin typeface="Candara" pitchFamily="34" charset="0"/>
                          <a:cs typeface="Calibri" pitchFamily="34" charset="0"/>
                        </a:rPr>
                        <a:t>Round up to multiple</a:t>
                      </a:r>
                      <a:r>
                        <a:rPr lang="en-US" baseline="0" dirty="0" smtClean="0">
                          <a:latin typeface="Candara" pitchFamily="34" charset="0"/>
                          <a:cs typeface="Calibri" pitchFamily="34" charset="0"/>
                        </a:rPr>
                        <a:t> of 8</a:t>
                      </a:r>
                      <a:endParaRPr dirty="0"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latin typeface="Candara" pitchFamily="34" charset="0"/>
                          <a:cs typeface="Calibri" pitchFamily="34" charset="0"/>
                        </a:rPr>
                        <a:t>1.7x</a:t>
                      </a:r>
                      <a:endParaRPr dirty="0"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latin typeface="Candara" pitchFamily="34" charset="0"/>
                          <a:cs typeface="Calibri" pitchFamily="34" charset="0"/>
                        </a:rPr>
                        <a:t>1.8x</a:t>
                      </a:r>
                      <a:endParaRPr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latin typeface="Candara" pitchFamily="34" charset="0"/>
                          <a:cs typeface="Calibri" pitchFamily="34" charset="0"/>
                        </a:rPr>
                        <a:t>(x &amp; m) | (y &amp; ~m)</a:t>
                      </a:r>
                      <a:endParaRPr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dirty="0" smtClean="0">
                          <a:latin typeface="Candara" pitchFamily="34" charset="0"/>
                          <a:cs typeface="Calibri" pitchFamily="34" charset="0"/>
                        </a:rPr>
                        <a:t>Replace </a:t>
                      </a:r>
                      <a:r>
                        <a:rPr lang="en-US" b="1" dirty="0" smtClean="0">
                          <a:latin typeface="Candara" pitchFamily="34" charset="0"/>
                          <a:cs typeface="Calibri" pitchFamily="34" charset="0"/>
                        </a:rPr>
                        <a:t>x</a:t>
                      </a:r>
                      <a:r>
                        <a:rPr lang="en-US" dirty="0" smtClean="0">
                          <a:latin typeface="Candara" pitchFamily="34" charset="0"/>
                          <a:cs typeface="Calibri" pitchFamily="34" charset="0"/>
                        </a:rPr>
                        <a:t> with </a:t>
                      </a:r>
                      <a:r>
                        <a:rPr lang="en-US" b="1" i="0" dirty="0" smtClean="0">
                          <a:latin typeface="Candara" pitchFamily="34" charset="0"/>
                          <a:cs typeface="Calibri" pitchFamily="34" charset="0"/>
                        </a:rPr>
                        <a:t>y</a:t>
                      </a:r>
                      <a:r>
                        <a:rPr lang="en-US" dirty="0" smtClean="0">
                          <a:latin typeface="Candara" pitchFamily="34" charset="0"/>
                          <a:cs typeface="Calibri" pitchFamily="34" charset="0"/>
                        </a:rPr>
                        <a:t> where bits of </a:t>
                      </a:r>
                      <a:r>
                        <a:rPr lang="en-US" b="1" dirty="0" smtClean="0">
                          <a:latin typeface="Candara" pitchFamily="34" charset="0"/>
                          <a:cs typeface="Calibri" pitchFamily="34" charset="0"/>
                        </a:rPr>
                        <a:t>m</a:t>
                      </a:r>
                      <a:r>
                        <a:rPr lang="en-US" dirty="0" smtClean="0">
                          <a:latin typeface="Candara" pitchFamily="34" charset="0"/>
                          <a:cs typeface="Calibri" pitchFamily="34" charset="0"/>
                        </a:rPr>
                        <a:t> are 1’s</a:t>
                      </a:r>
                      <a:endParaRPr dirty="0"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latin typeface="Candara" pitchFamily="34" charset="0"/>
                          <a:cs typeface="Calibri" pitchFamily="34" charset="0"/>
                        </a:rPr>
                        <a:t>2x</a:t>
                      </a:r>
                      <a:endParaRPr dirty="0"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latin typeface="Candara" pitchFamily="34" charset="0"/>
                          <a:cs typeface="Calibri" pitchFamily="34" charset="0"/>
                        </a:rPr>
                        <a:t>2x</a:t>
                      </a:r>
                      <a:endParaRPr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latin typeface="Candara" pitchFamily="34" charset="0"/>
                          <a:cs typeface="Calibri" pitchFamily="34" charset="0"/>
                        </a:rPr>
                        <a:t>(y &amp; m) | (x &amp; ~m)</a:t>
                      </a:r>
                      <a:endParaRPr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andara" pitchFamily="34" charset="0"/>
                          <a:cs typeface="Calibri" pitchFamily="34" charset="0"/>
                        </a:rPr>
                        <a:t>Replace </a:t>
                      </a:r>
                      <a:r>
                        <a:rPr lang="en-US" b="1" dirty="0" smtClean="0">
                          <a:latin typeface="Candara" pitchFamily="34" charset="0"/>
                          <a:cs typeface="Calibri" pitchFamily="34" charset="0"/>
                        </a:rPr>
                        <a:t>y</a:t>
                      </a:r>
                      <a:r>
                        <a:rPr lang="en-US" dirty="0" smtClean="0">
                          <a:latin typeface="Candara" pitchFamily="34" charset="0"/>
                          <a:cs typeface="Calibri" pitchFamily="34" charset="0"/>
                        </a:rPr>
                        <a:t> with </a:t>
                      </a:r>
                      <a:r>
                        <a:rPr lang="en-US" b="1" dirty="0" smtClean="0">
                          <a:latin typeface="Candara" pitchFamily="34" charset="0"/>
                          <a:cs typeface="Calibri" pitchFamily="34" charset="0"/>
                        </a:rPr>
                        <a:t>x</a:t>
                      </a:r>
                      <a:r>
                        <a:rPr lang="en-US" dirty="0" smtClean="0">
                          <a:latin typeface="Candara" pitchFamily="34" charset="0"/>
                          <a:cs typeface="Calibri" pitchFamily="34" charset="0"/>
                        </a:rPr>
                        <a:t> where bits of </a:t>
                      </a:r>
                      <a:r>
                        <a:rPr lang="en-US" b="1" dirty="0" smtClean="0">
                          <a:latin typeface="Candara" pitchFamily="34" charset="0"/>
                          <a:cs typeface="Calibri" pitchFamily="34" charset="0"/>
                        </a:rPr>
                        <a:t>m</a:t>
                      </a:r>
                      <a:r>
                        <a:rPr lang="en-US" dirty="0" smtClean="0">
                          <a:latin typeface="Candara" pitchFamily="34" charset="0"/>
                          <a:cs typeface="Calibri" pitchFamily="34" charset="0"/>
                        </a:rPr>
                        <a:t> are 1’s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latin typeface="Candara" pitchFamily="34" charset="0"/>
                          <a:cs typeface="Calibri" pitchFamily="34" charset="0"/>
                        </a:rPr>
                        <a:t>2.6x</a:t>
                      </a:r>
                      <a:endParaRPr dirty="0"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latin typeface="Candara" pitchFamily="34" charset="0"/>
                          <a:cs typeface="Calibri" pitchFamily="34" charset="0"/>
                        </a:rPr>
                        <a:t>2.6x</a:t>
                      </a:r>
                      <a:endParaRPr dirty="0"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latin typeface="Candara" pitchFamily="34" charset="0"/>
                          <a:cs typeface="Calibri" pitchFamily="34" charset="0"/>
                        </a:rPr>
                        <a:t>x’ = (x &amp; m) | (y &amp; ~m)</a:t>
                      </a:r>
                      <a:endParaRPr>
                        <a:latin typeface="Candara" pitchFamily="34" charset="0"/>
                        <a:cs typeface="Calibri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latin typeface="Candara" pitchFamily="34" charset="0"/>
                          <a:cs typeface="Calibri" pitchFamily="34" charset="0"/>
                        </a:rPr>
                        <a:t>y’ = (y &amp; m) | (x &amp; ~m)</a:t>
                      </a:r>
                      <a:endParaRPr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dirty="0" smtClean="0">
                          <a:latin typeface="Candara" pitchFamily="34" charset="0"/>
                          <a:cs typeface="Calibri" pitchFamily="34" charset="0"/>
                        </a:rPr>
                        <a:t>Swap </a:t>
                      </a:r>
                      <a:r>
                        <a:rPr lang="en-US" b="1" dirty="0" smtClean="0">
                          <a:latin typeface="Candara" pitchFamily="34" charset="0"/>
                          <a:cs typeface="Calibri" pitchFamily="34" charset="0"/>
                        </a:rPr>
                        <a:t>x</a:t>
                      </a:r>
                      <a:r>
                        <a:rPr lang="en-US" dirty="0" smtClean="0">
                          <a:latin typeface="Candara" pitchFamily="34" charset="0"/>
                          <a:cs typeface="Calibri" pitchFamily="34" charset="0"/>
                        </a:rPr>
                        <a:t> and </a:t>
                      </a:r>
                      <a:r>
                        <a:rPr lang="en-US" b="1" dirty="0" smtClean="0">
                          <a:latin typeface="Candara" pitchFamily="34" charset="0"/>
                          <a:cs typeface="Calibri" pitchFamily="34" charset="0"/>
                        </a:rPr>
                        <a:t>y</a:t>
                      </a:r>
                      <a:r>
                        <a:rPr lang="en-US" dirty="0" smtClean="0">
                          <a:latin typeface="Candara" pitchFamily="34" charset="0"/>
                          <a:cs typeface="Calibri" pitchFamily="34" charset="0"/>
                        </a:rPr>
                        <a:t> where bits of </a:t>
                      </a:r>
                      <a:r>
                        <a:rPr lang="en-US" b="1" dirty="0" smtClean="0">
                          <a:latin typeface="Candara" pitchFamily="34" charset="0"/>
                          <a:cs typeface="Calibri" pitchFamily="34" charset="0"/>
                        </a:rPr>
                        <a:t>m</a:t>
                      </a:r>
                      <a:r>
                        <a:rPr lang="en-US" dirty="0" smtClean="0">
                          <a:latin typeface="Candara" pitchFamily="34" charset="0"/>
                          <a:cs typeface="Calibri" pitchFamily="34" charset="0"/>
                        </a:rPr>
                        <a:t> are 1’s</a:t>
                      </a:r>
                      <a:endParaRPr dirty="0"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latin typeface="Candara" pitchFamily="34" charset="0"/>
                          <a:cs typeface="Calibri" pitchFamily="34" charset="0"/>
                        </a:rPr>
                        <a:t>2x</a:t>
                      </a:r>
                      <a:endParaRPr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latin typeface="Candara" pitchFamily="34" charset="0"/>
                          <a:cs typeface="Calibri" pitchFamily="34" charset="0"/>
                        </a:rPr>
                        <a:t>2x</a:t>
                      </a:r>
                      <a:endParaRPr dirty="0"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4400" dirty="0" smtClean="0">
                <a:solidFill>
                  <a:srgbClr val="000000"/>
                </a:solidFill>
                <a:latin typeface="Candara" pitchFamily="34" charset="0"/>
              </a:rPr>
              <a:t>Code Length</a:t>
            </a:r>
            <a:endParaRPr lang="en-US" sz="4400" dirty="0">
              <a:latin typeface="Candara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606056"/>
              </p:ext>
            </p:extLst>
          </p:nvPr>
        </p:nvGraphicFramePr>
        <p:xfrm>
          <a:off x="1523820" y="2057400"/>
          <a:ext cx="6096000" cy="3505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743200"/>
                <a:gridCol w="1676400"/>
                <a:gridCol w="1676400"/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 smtClean="0">
                          <a:latin typeface="Candara" pitchFamily="34" charset="0"/>
                          <a:cs typeface="Calibri" pitchFamily="34" charset="0"/>
                        </a:rPr>
                        <a:t>Program</a:t>
                      </a:r>
                      <a:endParaRPr b="1" dirty="0">
                        <a:solidFill>
                          <a:schemeClr val="bg1"/>
                        </a:solidFill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ndara" pitchFamily="34" charset="0"/>
                          <a:cs typeface="Calibri" pitchFamily="34" charset="0"/>
                        </a:rPr>
                        <a:t>Original Length</a:t>
                      </a:r>
                      <a:endParaRPr lang="en-US" b="1" dirty="0">
                        <a:solidFill>
                          <a:schemeClr val="bg1"/>
                        </a:solidFill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ndara" pitchFamily="34" charset="0"/>
                          <a:cs typeface="Calibri" pitchFamily="34" charset="0"/>
                        </a:rPr>
                        <a:t>Output Length</a:t>
                      </a:r>
                      <a:endParaRPr lang="en-US" b="1" dirty="0">
                        <a:solidFill>
                          <a:schemeClr val="bg1"/>
                        </a:solidFill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dirty="0">
                          <a:latin typeface="Candara" pitchFamily="34" charset="0"/>
                          <a:cs typeface="Calibri" pitchFamily="34" charset="0"/>
                        </a:rPr>
                        <a:t>x – (x &amp; y)</a:t>
                      </a:r>
                      <a:endParaRPr dirty="0"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latin typeface="Candara" pitchFamily="34" charset="0"/>
                          <a:cs typeface="Calibri" pitchFamily="34" charset="0"/>
                        </a:rPr>
                        <a:t>8</a:t>
                      </a:r>
                      <a:endParaRPr dirty="0"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latin typeface="Candara" pitchFamily="34" charset="0"/>
                          <a:cs typeface="Calibri" pitchFamily="34" charset="0"/>
                        </a:rPr>
                        <a:t>2</a:t>
                      </a:r>
                      <a:endParaRPr dirty="0"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dirty="0">
                          <a:latin typeface="Candara" pitchFamily="34" charset="0"/>
                          <a:cs typeface="Calibri" pitchFamily="34" charset="0"/>
                        </a:rPr>
                        <a:t>~(x – y)</a:t>
                      </a:r>
                      <a:endParaRPr dirty="0"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latin typeface="Candara" pitchFamily="34" charset="0"/>
                          <a:cs typeface="Calibri" pitchFamily="34" charset="0"/>
                        </a:rPr>
                        <a:t>8</a:t>
                      </a:r>
                      <a:endParaRPr dirty="0"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latin typeface="Candara" pitchFamily="34" charset="0"/>
                          <a:cs typeface="Calibri" pitchFamily="34" charset="0"/>
                        </a:rPr>
                        <a:t>4</a:t>
                      </a:r>
                      <a:endParaRPr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dirty="0">
                          <a:latin typeface="Candara" pitchFamily="34" charset="0"/>
                          <a:cs typeface="Calibri" pitchFamily="34" charset="0"/>
                        </a:rPr>
                        <a:t>x | y</a:t>
                      </a:r>
                      <a:endParaRPr dirty="0"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latin typeface="Candara" pitchFamily="34" charset="0"/>
                          <a:cs typeface="Calibri" pitchFamily="34" charset="0"/>
                        </a:rPr>
                        <a:t>27</a:t>
                      </a:r>
                      <a:endParaRPr dirty="0"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latin typeface="Candara" pitchFamily="34" charset="0"/>
                          <a:cs typeface="Calibri" pitchFamily="34" charset="0"/>
                        </a:rPr>
                        <a:t>15</a:t>
                      </a:r>
                      <a:endParaRPr dirty="0"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dirty="0">
                          <a:latin typeface="Candara" pitchFamily="34" charset="0"/>
                          <a:cs typeface="Calibri" pitchFamily="34" charset="0"/>
                        </a:rPr>
                        <a:t>(x + 7) &amp; -8</a:t>
                      </a:r>
                      <a:endParaRPr dirty="0"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latin typeface="Candara" pitchFamily="34" charset="0"/>
                          <a:cs typeface="Calibri" pitchFamily="34" charset="0"/>
                        </a:rPr>
                        <a:t>9</a:t>
                      </a:r>
                      <a:endParaRPr dirty="0"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latin typeface="Candara" pitchFamily="34" charset="0"/>
                          <a:cs typeface="Calibri" pitchFamily="34" charset="0"/>
                        </a:rPr>
                        <a:t>5</a:t>
                      </a:r>
                      <a:endParaRPr dirty="0"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dirty="0">
                          <a:latin typeface="Candara" pitchFamily="34" charset="0"/>
                          <a:cs typeface="Calibri" pitchFamily="34" charset="0"/>
                        </a:rPr>
                        <a:t>(x &amp; m) | (y &amp; ~m)</a:t>
                      </a:r>
                      <a:endParaRPr dirty="0"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latin typeface="Candara" pitchFamily="34" charset="0"/>
                          <a:cs typeface="Calibri" pitchFamily="34" charset="0"/>
                        </a:rPr>
                        <a:t>22</a:t>
                      </a:r>
                      <a:endParaRPr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latin typeface="Candara" pitchFamily="34" charset="0"/>
                          <a:cs typeface="Calibri" pitchFamily="34" charset="0"/>
                        </a:rPr>
                        <a:t>11</a:t>
                      </a:r>
                      <a:endParaRPr dirty="0"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>
                          <a:latin typeface="Candara" pitchFamily="34" charset="0"/>
                          <a:cs typeface="Calibri" pitchFamily="34" charset="0"/>
                        </a:rPr>
                        <a:t>(y &amp; m) | (x &amp; ~m)</a:t>
                      </a:r>
                      <a:endParaRPr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latin typeface="Candara" pitchFamily="34" charset="0"/>
                          <a:cs typeface="Calibri" pitchFamily="34" charset="0"/>
                        </a:rPr>
                        <a:t>21</a:t>
                      </a:r>
                      <a:endParaRPr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latin typeface="Candara" pitchFamily="34" charset="0"/>
                          <a:cs typeface="Calibri" pitchFamily="34" charset="0"/>
                        </a:rPr>
                        <a:t>8</a:t>
                      </a:r>
                      <a:endParaRPr dirty="0"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dirty="0">
                          <a:latin typeface="Candara" pitchFamily="34" charset="0"/>
                          <a:cs typeface="Calibri" pitchFamily="34" charset="0"/>
                        </a:rPr>
                        <a:t>x’ = (x &amp; m) | (y &amp; ~m)</a:t>
                      </a:r>
                      <a:endParaRPr dirty="0">
                        <a:latin typeface="Candara" pitchFamily="34" charset="0"/>
                        <a:cs typeface="Calibri" pitchFamily="34" charset="0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dirty="0">
                          <a:latin typeface="Candara" pitchFamily="34" charset="0"/>
                          <a:cs typeface="Calibri" pitchFamily="34" charset="0"/>
                        </a:rPr>
                        <a:t>y’ = (y &amp; m) | (x &amp; ~m)</a:t>
                      </a:r>
                      <a:endParaRPr dirty="0"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latin typeface="Candara" pitchFamily="34" charset="0"/>
                          <a:cs typeface="Calibri" pitchFamily="34" charset="0"/>
                        </a:rPr>
                        <a:t>43</a:t>
                      </a:r>
                      <a:endParaRPr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dirty="0">
                          <a:latin typeface="Candara" pitchFamily="34" charset="0"/>
                          <a:cs typeface="Calibri" pitchFamily="34" charset="0"/>
                        </a:rPr>
                        <a:t>21</a:t>
                      </a:r>
                      <a:endParaRPr dirty="0"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08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 smtClean="0">
                <a:solidFill>
                  <a:srgbClr val="000000"/>
                </a:solidFill>
              </a:rPr>
              <a:t>2) Synthesizing </a:t>
            </a:r>
            <a:r>
              <a:rPr lang="en-US" sz="3600" dirty="0">
                <a:solidFill>
                  <a:srgbClr val="000000"/>
                </a:solidFill>
              </a:rPr>
              <a:t>optimal library code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 smtClean="0">
                <a:solidFill>
                  <a:srgbClr val="000000"/>
                </a:solidFill>
              </a:rPr>
              <a:t>Input:</a:t>
            </a:r>
            <a:endParaRPr lang="en-US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 smtClean="0">
                <a:solidFill>
                  <a:srgbClr val="000000"/>
                </a:solidFill>
              </a:rPr>
              <a:t>	Sketch: program with holes to be filled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	Spec</a:t>
            </a:r>
            <a:r>
              <a:rPr lang="en-US" dirty="0">
                <a:solidFill>
                  <a:srgbClr val="000000"/>
                </a:solidFill>
              </a:rPr>
              <a:t>: </a:t>
            </a:r>
            <a:r>
              <a:rPr lang="en-US" dirty="0" smtClean="0">
                <a:solidFill>
                  <a:srgbClr val="000000"/>
                </a:solidFill>
              </a:rPr>
              <a:t>program in any </a:t>
            </a:r>
            <a:r>
              <a:rPr lang="en-US" dirty="0">
                <a:solidFill>
                  <a:srgbClr val="000000"/>
                </a:solidFill>
              </a:rPr>
              <a:t>programing language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dirty="0" smtClean="0">
                <a:solidFill>
                  <a:srgbClr val="000000"/>
                </a:solidFill>
              </a:rPr>
              <a:t>Output: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	Complete </a:t>
            </a:r>
            <a:r>
              <a:rPr lang="en-US" dirty="0">
                <a:solidFill>
                  <a:srgbClr val="000000"/>
                </a:solidFill>
              </a:rPr>
              <a:t>program with </a:t>
            </a:r>
            <a:r>
              <a:rPr lang="en-US" dirty="0" smtClean="0">
                <a:solidFill>
                  <a:srgbClr val="000000"/>
                </a:solidFill>
              </a:rPr>
              <a:t>filled holes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82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r>
              <a:rPr lang="en-US" sz="3600" dirty="0">
                <a:solidFill>
                  <a:srgbClr val="000000"/>
                </a:solidFill>
                <a:latin typeface="Candara" pitchFamily="34" charset="0"/>
              </a:rPr>
              <a:t>Example: </a:t>
            </a:r>
            <a:r>
              <a:rPr lang="en-US" sz="3600" dirty="0" smtClean="0">
                <a:solidFill>
                  <a:srgbClr val="000000"/>
                </a:solidFill>
                <a:latin typeface="Candara" panose="020E0502030303020204" pitchFamily="34" charset="0"/>
              </a:rPr>
              <a:t>Integer Division by Constant</a:t>
            </a:r>
            <a:endParaRPr lang="en-US" sz="3600" dirty="0">
              <a:latin typeface="Candara" panose="020E0502030303020204" pitchFamily="34" charset="0"/>
            </a:endParaRPr>
          </a:p>
        </p:txBody>
      </p:sp>
      <p:sp>
        <p:nvSpPr>
          <p:cNvPr id="56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Candara" pitchFamily="34" charset="0"/>
              </a:rPr>
              <a:t>Naïve Implementation:</a:t>
            </a:r>
          </a:p>
          <a:p>
            <a:pPr lvl="1"/>
            <a:r>
              <a:rPr lang="en-US" sz="2400" dirty="0" smtClean="0">
                <a:solidFill>
                  <a:schemeClr val="accent1"/>
                </a:solidFill>
                <a:latin typeface="Candara" pitchFamily="34" charset="0"/>
              </a:rPr>
              <a:t>Subtract divisor until reminder &lt; divisor.  </a:t>
            </a:r>
          </a:p>
          <a:p>
            <a:pPr lvl="1"/>
            <a:r>
              <a:rPr lang="en-US" sz="2400" dirty="0" smtClean="0">
                <a:solidFill>
                  <a:schemeClr val="accent1"/>
                </a:solidFill>
                <a:latin typeface="Candara" pitchFamily="34" charset="0"/>
              </a:rPr>
              <a:t># of iterations = output value	</a:t>
            </a:r>
            <a:r>
              <a:rPr lang="en-US" sz="2400" b="1" dirty="0" smtClean="0">
                <a:solidFill>
                  <a:schemeClr val="accent1"/>
                </a:solidFill>
                <a:latin typeface="Candara" pitchFamily="34" charset="0"/>
              </a:rPr>
              <a:t>Inefficient!</a:t>
            </a:r>
          </a:p>
          <a:p>
            <a:pPr>
              <a:lnSpc>
                <a:spcPct val="100000"/>
              </a:lnSpc>
            </a:pPr>
            <a:endParaRPr lang="en-US" sz="2400" dirty="0" smtClean="0">
              <a:solidFill>
                <a:srgbClr val="000000"/>
              </a:solidFill>
              <a:latin typeface="Candara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Candara" pitchFamily="34" charset="0"/>
              </a:rPr>
              <a:t>Better Implementation:</a:t>
            </a:r>
            <a:endParaRPr lang="en-US" sz="2400" dirty="0">
              <a:latin typeface="Candara" pitchFamily="34" charset="0"/>
            </a:endParaRPr>
          </a:p>
          <a:p>
            <a:pPr marL="457200" indent="-457200">
              <a:lnSpc>
                <a:spcPct val="100000"/>
              </a:lnSpc>
              <a:buFont typeface="Arial" pitchFamily="34" charset="0"/>
              <a:buChar char="•"/>
            </a:pPr>
            <a:endParaRPr lang="en-US" sz="2400" dirty="0" smtClean="0">
              <a:solidFill>
                <a:srgbClr val="000000"/>
              </a:solidFill>
              <a:latin typeface="Candara" pitchFamily="34" charset="0"/>
            </a:endParaRPr>
          </a:p>
          <a:p>
            <a:pPr>
              <a:lnSpc>
                <a:spcPct val="100000"/>
              </a:lnSpc>
            </a:pPr>
            <a:endParaRPr lang="en-US" sz="2400" dirty="0" smtClean="0">
              <a:solidFill>
                <a:srgbClr val="000000"/>
              </a:solidFill>
              <a:latin typeface="Candara" pitchFamily="34" charset="0"/>
            </a:endParaRPr>
          </a:p>
          <a:p>
            <a:pPr>
              <a:lnSpc>
                <a:spcPct val="100000"/>
              </a:lnSpc>
            </a:pPr>
            <a:endParaRPr lang="en-US" sz="2400" dirty="0" smtClean="0">
              <a:solidFill>
                <a:srgbClr val="000000"/>
              </a:solidFill>
              <a:latin typeface="Candara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Candara" pitchFamily="34" charset="0"/>
              </a:rPr>
              <a:t>			</a:t>
            </a:r>
            <a:r>
              <a:rPr lang="en-US" sz="2400" dirty="0" smtClean="0">
                <a:solidFill>
                  <a:schemeClr val="accent1"/>
                </a:solidFill>
                <a:latin typeface="Candara" pitchFamily="34" charset="0"/>
              </a:rPr>
              <a:t>n 	-  input</a:t>
            </a:r>
          </a:p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chemeClr val="accent1"/>
                </a:solidFill>
                <a:latin typeface="Candara" pitchFamily="34" charset="0"/>
              </a:rPr>
              <a:t>			M	-  “magic” number</a:t>
            </a:r>
          </a:p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chemeClr val="accent1"/>
                </a:solidFill>
                <a:latin typeface="Candara" pitchFamily="34" charset="0"/>
              </a:rPr>
              <a:t>			s	-  shifting value</a:t>
            </a:r>
          </a:p>
          <a:p>
            <a:pPr>
              <a:lnSpc>
                <a:spcPct val="100000"/>
              </a:lnSpc>
            </a:pPr>
            <a:endParaRPr lang="en-US" sz="2400" dirty="0" smtClean="0">
              <a:solidFill>
                <a:schemeClr val="accent1"/>
              </a:solidFill>
              <a:latin typeface="Candara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400" dirty="0" smtClean="0">
                <a:solidFill>
                  <a:schemeClr val="accent1"/>
                </a:solidFill>
                <a:latin typeface="Candara" pitchFamily="34" charset="0"/>
              </a:rPr>
              <a:t>M and s depend on the number of bits and constant divisor.</a:t>
            </a:r>
            <a:endParaRPr sz="2400" dirty="0">
              <a:solidFill>
                <a:schemeClr val="accent1"/>
              </a:solidFill>
              <a:latin typeface="Candara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34660" y="3727616"/>
            <a:ext cx="407432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000000"/>
                </a:solidFill>
                <a:latin typeface="Candara" pitchFamily="34" charset="0"/>
              </a:rPr>
              <a:t>quotient = (M * n) &gt;&gt; </a:t>
            </a:r>
            <a:r>
              <a:rPr lang="en-US" sz="3200" dirty="0" smtClean="0">
                <a:solidFill>
                  <a:srgbClr val="000000"/>
                </a:solidFill>
                <a:latin typeface="Candara" pitchFamily="34" charset="0"/>
              </a:rPr>
              <a:t>s</a:t>
            </a:r>
            <a:endParaRPr lang="en-US" sz="3200" dirty="0">
              <a:solidFill>
                <a:srgbClr val="000000"/>
              </a:solidFill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4952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r>
              <a:rPr lang="en-US" sz="3600" dirty="0">
                <a:solidFill>
                  <a:srgbClr val="000000"/>
                </a:solidFill>
                <a:latin typeface="Candara" panose="020E0502030303020204" pitchFamily="34" charset="0"/>
              </a:rPr>
              <a:t>Example: </a:t>
            </a:r>
            <a:r>
              <a:rPr lang="en-US" sz="3600" dirty="0" smtClean="0">
                <a:solidFill>
                  <a:srgbClr val="000000"/>
                </a:solidFill>
                <a:latin typeface="Candara" panose="020E0502030303020204" pitchFamily="34" charset="0"/>
              </a:rPr>
              <a:t>Integer Division by 3</a:t>
            </a:r>
            <a:endParaRPr lang="en-US" sz="3600" dirty="0">
              <a:latin typeface="Candara" panose="020E0502030303020204" pitchFamily="34" charset="0"/>
            </a:endParaRPr>
          </a:p>
        </p:txBody>
      </p:sp>
      <p:sp>
        <p:nvSpPr>
          <p:cNvPr id="56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sz="2400" dirty="0"/>
          </a:p>
        </p:txBody>
      </p:sp>
      <p:sp>
        <p:nvSpPr>
          <p:cNvPr id="5" name="TextShape 2"/>
          <p:cNvSpPr txBox="1"/>
          <p:nvPr/>
        </p:nvSpPr>
        <p:spPr>
          <a:xfrm>
            <a:off x="457200" y="1524000"/>
            <a:ext cx="8229240" cy="4876800"/>
          </a:xfrm>
          <a:prstGeom prst="rect">
            <a:avLst/>
          </a:prstGeom>
        </p:spPr>
        <p:txBody>
          <a:bodyPr/>
          <a:lstStyle/>
          <a:p>
            <a:r>
              <a:rPr lang="en-US" sz="3200" dirty="0" smtClean="0">
                <a:latin typeface="Candara" pitchFamily="34" charset="0"/>
              </a:rPr>
              <a:t>Spec:</a:t>
            </a:r>
          </a:p>
          <a:p>
            <a:pPr algn="ctr"/>
            <a:r>
              <a:rPr lang="en-US" sz="3200" dirty="0" smtClean="0">
                <a:latin typeface="Candara" pitchFamily="34" charset="0"/>
              </a:rPr>
              <a:t>n/3</a:t>
            </a:r>
          </a:p>
          <a:p>
            <a:pPr algn="ctr"/>
            <a:endParaRPr lang="en-US" sz="3200" dirty="0" smtClean="0">
              <a:latin typeface="Candara" pitchFamily="34" charset="0"/>
            </a:endParaRPr>
          </a:p>
          <a:p>
            <a:r>
              <a:rPr lang="en-US" sz="3200" dirty="0" smtClean="0">
                <a:latin typeface="Candara" pitchFamily="34" charset="0"/>
              </a:rPr>
              <a:t>Sketch:</a:t>
            </a:r>
          </a:p>
          <a:p>
            <a:pPr algn="ctr"/>
            <a:r>
              <a:rPr lang="en-US" sz="3200" dirty="0" smtClean="0">
                <a:solidFill>
                  <a:srgbClr val="000000"/>
                </a:solidFill>
                <a:latin typeface="Candara" pitchFamily="34" charset="0"/>
              </a:rPr>
              <a:t>quotient = (?? * n) &gt;&gt; ??</a:t>
            </a:r>
          </a:p>
          <a:p>
            <a:pPr algn="ctr"/>
            <a:endParaRPr lang="en-US" sz="3200" dirty="0" smtClean="0">
              <a:latin typeface="Candara" pitchFamily="34" charset="0"/>
            </a:endParaRPr>
          </a:p>
          <a:p>
            <a:endParaRPr lang="en-US" sz="3200" dirty="0" smtClean="0">
              <a:latin typeface="Candara" pitchFamily="34" charset="0"/>
            </a:endParaRPr>
          </a:p>
          <a:p>
            <a:endParaRPr lang="en-US" sz="3200" dirty="0" smtClean="0"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37489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r>
              <a:rPr lang="en-US" sz="4400" dirty="0" smtClean="0">
                <a:solidFill>
                  <a:srgbClr val="000000"/>
                </a:solidFill>
                <a:latin typeface="Candara" pitchFamily="34" charset="0"/>
              </a:rPr>
              <a:t>Preliminary Results</a:t>
            </a:r>
            <a:endParaRPr lang="en-US" sz="4400" dirty="0">
              <a:latin typeface="Candara" pitchFamily="34" charset="0"/>
            </a:endParaRPr>
          </a:p>
        </p:txBody>
      </p:sp>
      <p:sp>
        <p:nvSpPr>
          <p:cNvPr id="56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sz="24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1974097"/>
              </p:ext>
            </p:extLst>
          </p:nvPr>
        </p:nvGraphicFramePr>
        <p:xfrm>
          <a:off x="546938" y="1905000"/>
          <a:ext cx="8153041" cy="3037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752600"/>
                <a:gridCol w="2094902"/>
                <a:gridCol w="1374108"/>
                <a:gridCol w="1374108"/>
                <a:gridCol w="155732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ndara" pitchFamily="34" charset="0"/>
                          <a:cs typeface="Calibri" pitchFamily="34" charset="0"/>
                        </a:rPr>
                        <a:t>Program</a:t>
                      </a:r>
                      <a:endParaRPr lang="en-US" dirty="0"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ndara" pitchFamily="34" charset="0"/>
                          <a:cs typeface="Calibri" pitchFamily="34" charset="0"/>
                        </a:rPr>
                        <a:t>Solution</a:t>
                      </a:r>
                      <a:endParaRPr lang="en-US" dirty="0"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ndara" pitchFamily="34" charset="0"/>
                          <a:cs typeface="Calibri" pitchFamily="34" charset="0"/>
                        </a:rPr>
                        <a:t>Synthesis</a:t>
                      </a:r>
                    </a:p>
                    <a:p>
                      <a:pPr algn="ctr"/>
                      <a:r>
                        <a:rPr lang="en-US" dirty="0" smtClean="0">
                          <a:latin typeface="Candara" pitchFamily="34" charset="0"/>
                          <a:cs typeface="Calibri" pitchFamily="34" charset="0"/>
                        </a:rPr>
                        <a:t>Time (s)</a:t>
                      </a:r>
                      <a:endParaRPr lang="en-US" dirty="0"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ndara" pitchFamily="34" charset="0"/>
                          <a:cs typeface="Calibri" pitchFamily="34" charset="0"/>
                        </a:rPr>
                        <a:t>Verification</a:t>
                      </a:r>
                    </a:p>
                    <a:p>
                      <a:pPr algn="ctr"/>
                      <a:r>
                        <a:rPr lang="en-US" dirty="0" smtClean="0">
                          <a:latin typeface="Candara" pitchFamily="34" charset="0"/>
                          <a:cs typeface="Calibri" pitchFamily="34" charset="0"/>
                        </a:rPr>
                        <a:t>Time (s)</a:t>
                      </a:r>
                      <a:endParaRPr lang="en-US" dirty="0"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ndara" pitchFamily="34" charset="0"/>
                          <a:cs typeface="Calibri" pitchFamily="34" charset="0"/>
                        </a:rPr>
                        <a:t># of</a:t>
                      </a:r>
                      <a:r>
                        <a:rPr lang="en-US" baseline="0" dirty="0" smtClean="0">
                          <a:latin typeface="Candara" pitchFamily="34" charset="0"/>
                          <a:cs typeface="Calibri" pitchFamily="34" charset="0"/>
                        </a:rPr>
                        <a:t> Pairs</a:t>
                      </a:r>
                      <a:endParaRPr lang="en-US" dirty="0" smtClean="0"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ndara" pitchFamily="34" charset="0"/>
                          <a:cs typeface="Calibri" pitchFamily="34" charset="0"/>
                        </a:rPr>
                        <a:t>x/3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ndara" pitchFamily="34" charset="0"/>
                          <a:cs typeface="Calibri" pitchFamily="34" charset="0"/>
                        </a:rPr>
                        <a:t>(43691 * x) &gt;&gt; 17</a:t>
                      </a:r>
                      <a:endParaRPr lang="en-US" dirty="0"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ndara" pitchFamily="34" charset="0"/>
                          <a:cs typeface="Calibri" pitchFamily="34" charset="0"/>
                        </a:rPr>
                        <a:t>2.3</a:t>
                      </a:r>
                      <a:endParaRPr lang="en-US" dirty="0"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ndara" pitchFamily="34" charset="0"/>
                          <a:cs typeface="Calibri" pitchFamily="34" charset="0"/>
                        </a:rPr>
                        <a:t>7.6</a:t>
                      </a:r>
                      <a:endParaRPr lang="en-US" dirty="0"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ndara" pitchFamily="34" charset="0"/>
                          <a:cs typeface="Calibri" pitchFamily="34" charset="0"/>
                        </a:rPr>
                        <a:t>4</a:t>
                      </a:r>
                      <a:endParaRPr lang="en-US" dirty="0"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ndara" pitchFamily="34" charset="0"/>
                          <a:cs typeface="Calibri" pitchFamily="34" charset="0"/>
                        </a:rPr>
                        <a:t>x/5</a:t>
                      </a:r>
                      <a:endParaRPr lang="en-US" dirty="0"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ndara" pitchFamily="34" charset="0"/>
                          <a:cs typeface="Calibri" pitchFamily="34" charset="0"/>
                        </a:rPr>
                        <a:t>(209716 * x) &gt;&gt; 20</a:t>
                      </a:r>
                      <a:endParaRPr lang="en-US" dirty="0"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ndara" pitchFamily="34" charset="0"/>
                          <a:cs typeface="Calibri" pitchFamily="34" charset="0"/>
                        </a:rPr>
                        <a:t>3</a:t>
                      </a:r>
                      <a:endParaRPr lang="en-US" dirty="0"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ndara" pitchFamily="34" charset="0"/>
                          <a:cs typeface="Calibri" pitchFamily="34" charset="0"/>
                        </a:rPr>
                        <a:t>8.6</a:t>
                      </a:r>
                      <a:endParaRPr lang="en-US" dirty="0"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ndara" pitchFamily="34" charset="0"/>
                          <a:cs typeface="Calibri" pitchFamily="34" charset="0"/>
                        </a:rPr>
                        <a:t>6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ndara" pitchFamily="34" charset="0"/>
                          <a:cs typeface="Calibri" pitchFamily="34" charset="0"/>
                        </a:rPr>
                        <a:t>x/6</a:t>
                      </a:r>
                      <a:endParaRPr lang="en-US" dirty="0"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andara" pitchFamily="34" charset="0"/>
                          <a:cs typeface="Calibri" pitchFamily="34" charset="0"/>
                        </a:rPr>
                        <a:t>(43691 * x) &gt;&gt; 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ndara" pitchFamily="34" charset="0"/>
                          <a:cs typeface="Calibri" pitchFamily="34" charset="0"/>
                        </a:rPr>
                        <a:t>3.3</a:t>
                      </a:r>
                      <a:endParaRPr lang="en-US" dirty="0"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ndara" pitchFamily="34" charset="0"/>
                          <a:cs typeface="Calibri" pitchFamily="34" charset="0"/>
                        </a:rPr>
                        <a:t>6.6</a:t>
                      </a:r>
                      <a:endParaRPr lang="en-US" dirty="0"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ndara" pitchFamily="34" charset="0"/>
                          <a:cs typeface="Calibri" pitchFamily="34" charset="0"/>
                        </a:rPr>
                        <a:t>6</a:t>
                      </a:r>
                      <a:endParaRPr lang="en-US" dirty="0"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ndara" pitchFamily="34" charset="0"/>
                          <a:cs typeface="Calibri" pitchFamily="34" charset="0"/>
                        </a:rPr>
                        <a:t>x/7</a:t>
                      </a:r>
                      <a:endParaRPr lang="en-US" dirty="0"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andara" pitchFamily="34" charset="0"/>
                          <a:cs typeface="Calibri" pitchFamily="34" charset="0"/>
                        </a:rPr>
                        <a:t>(149797 * x) &gt;&gt; 20</a:t>
                      </a:r>
                      <a:endParaRPr lang="en-US" dirty="0"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ndara" pitchFamily="34" charset="0"/>
                          <a:cs typeface="Calibri" pitchFamily="34" charset="0"/>
                        </a:rPr>
                        <a:t>2</a:t>
                      </a:r>
                      <a:endParaRPr lang="en-US" dirty="0"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ndara" pitchFamily="34" charset="0"/>
                          <a:cs typeface="Calibri" pitchFamily="34" charset="0"/>
                        </a:rPr>
                        <a:t>5.5</a:t>
                      </a:r>
                      <a:endParaRPr lang="en-US" dirty="0"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ndara" pitchFamily="34" charset="0"/>
                          <a:cs typeface="Calibri" pitchFamily="34" charset="0"/>
                        </a:rPr>
                        <a:t>3</a:t>
                      </a:r>
                      <a:endParaRPr lang="en-US" dirty="0"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Candara" pitchFamily="34" charset="0"/>
                          <a:cs typeface="Calibri" pitchFamily="34" charset="0"/>
                        </a:rPr>
                        <a:t>deBruijn</a:t>
                      </a:r>
                      <a:r>
                        <a:rPr lang="en-US" dirty="0" smtClean="0">
                          <a:latin typeface="Candara" pitchFamily="34" charset="0"/>
                          <a:cs typeface="Calibri" pitchFamily="34" charset="0"/>
                        </a:rPr>
                        <a:t>: Log</a:t>
                      </a:r>
                      <a:r>
                        <a:rPr lang="en-US" baseline="-25000" dirty="0" smtClean="0">
                          <a:latin typeface="Candara" pitchFamily="34" charset="0"/>
                          <a:cs typeface="Calibri" pitchFamily="34" charset="0"/>
                        </a:rPr>
                        <a:t>2</a:t>
                      </a:r>
                      <a:r>
                        <a:rPr lang="en-US" baseline="0" dirty="0" smtClean="0">
                          <a:latin typeface="Candara" pitchFamily="34" charset="0"/>
                          <a:cs typeface="Calibri" pitchFamily="34" charset="0"/>
                        </a:rPr>
                        <a:t>x </a:t>
                      </a:r>
                      <a:br>
                        <a:rPr lang="en-US" baseline="0" dirty="0" smtClean="0">
                          <a:latin typeface="Candara" pitchFamily="34" charset="0"/>
                          <a:cs typeface="Calibri" pitchFamily="34" charset="0"/>
                        </a:rPr>
                      </a:br>
                      <a:r>
                        <a:rPr lang="en-US" baseline="0" dirty="0" smtClean="0">
                          <a:latin typeface="Candara" pitchFamily="34" charset="0"/>
                          <a:cs typeface="Calibri" pitchFamily="34" charset="0"/>
                        </a:rPr>
                        <a:t>(x is power of 2)</a:t>
                      </a:r>
                      <a:endParaRPr lang="en-US" baseline="-25000" dirty="0"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>
                          <a:latin typeface="Candara" pitchFamily="34" charset="0"/>
                          <a:cs typeface="Calibri" pitchFamily="34" charset="0"/>
                        </a:rPr>
                        <a:t>deBruijn</a:t>
                      </a:r>
                      <a:r>
                        <a:rPr lang="en-US" dirty="0" smtClean="0">
                          <a:latin typeface="Candara" pitchFamily="34" charset="0"/>
                          <a:cs typeface="Calibri" pitchFamily="34" charset="0"/>
                        </a:rPr>
                        <a:t> =</a:t>
                      </a:r>
                      <a:r>
                        <a:rPr lang="en-US" baseline="0" dirty="0" smtClean="0">
                          <a:latin typeface="Candara" pitchFamily="34" charset="0"/>
                          <a:cs typeface="Calibri" pitchFamily="34" charset="0"/>
                        </a:rPr>
                        <a:t> 46,</a:t>
                      </a:r>
                    </a:p>
                    <a:p>
                      <a:r>
                        <a:rPr lang="en-US" baseline="0" dirty="0" smtClean="0">
                          <a:latin typeface="Candara" pitchFamily="34" charset="0"/>
                          <a:cs typeface="Calibri" pitchFamily="34" charset="0"/>
                        </a:rPr>
                        <a:t>Table = </a:t>
                      </a:r>
                    </a:p>
                    <a:p>
                      <a:r>
                        <a:rPr lang="en-US" baseline="0" dirty="0" smtClean="0">
                          <a:latin typeface="Candara" pitchFamily="34" charset="0"/>
                          <a:cs typeface="Calibri" pitchFamily="34" charset="0"/>
                        </a:rPr>
                        <a:t>{7, 0, 1, 3, 6, 2, 5, 4}</a:t>
                      </a:r>
                      <a:endParaRPr lang="en-US" dirty="0"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ndara" pitchFamily="34" charset="0"/>
                          <a:cs typeface="Calibri" pitchFamily="34" charset="0"/>
                        </a:rPr>
                        <a:t>3.8</a:t>
                      </a:r>
                      <a:endParaRPr lang="en-US" dirty="0"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ndara" pitchFamily="34" charset="0"/>
                          <a:cs typeface="Calibri" pitchFamily="34" charset="0"/>
                        </a:rPr>
                        <a:t>N/A</a:t>
                      </a:r>
                      <a:endParaRPr lang="en-US" dirty="0"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latin typeface="Candara" pitchFamily="34" charset="0"/>
                          <a:cs typeface="Calibri" pitchFamily="34" charset="0"/>
                        </a:rPr>
                        <a:t>8</a:t>
                      </a:r>
                      <a:endParaRPr lang="en-US" dirty="0">
                        <a:latin typeface="Candara" pitchFamily="34" charset="0"/>
                        <a:cs typeface="Calibri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51770" y="5214648"/>
            <a:ext cx="785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ndara" pitchFamily="34" charset="0"/>
              </a:rPr>
              <a:t>Note: these programs work for 18-bit number </a:t>
            </a:r>
            <a:r>
              <a:rPr lang="en-US" dirty="0">
                <a:latin typeface="Candara" pitchFamily="34" charset="0"/>
              </a:rPr>
              <a:t>except Log2x </a:t>
            </a:r>
            <a:r>
              <a:rPr lang="en-US" dirty="0" smtClean="0">
                <a:latin typeface="Candara" pitchFamily="34" charset="0"/>
              </a:rPr>
              <a:t>is for 8-bit number.</a:t>
            </a:r>
            <a:endParaRPr lang="en-US" dirty="0"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05869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ngpo\Dropbox\Berkeley\animation\happ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836" y="2667000"/>
            <a:ext cx="3957033" cy="461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xda-developers.com/wp-content/uploads/2012/06/CPU.jpg?f39ce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723" y="3200400"/>
            <a:ext cx="102870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85800" y="4018520"/>
            <a:ext cx="45255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>
                <a:solidFill>
                  <a:prstClr val="black"/>
                </a:solidFill>
                <a:latin typeface="Candara" pitchFamily="34" charset="0"/>
              </a:rPr>
              <a:t>no cache coherence</a:t>
            </a:r>
            <a:endParaRPr lang="en-US" sz="4000" b="1" dirty="0">
              <a:solidFill>
                <a:prstClr val="black"/>
              </a:solidFill>
              <a:latin typeface="Candara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81200" y="4845966"/>
            <a:ext cx="3313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prstClr val="black"/>
                </a:solidFill>
                <a:latin typeface="Candara" pitchFamily="34" charset="0"/>
              </a:rPr>
              <a:t>limited interconnect</a:t>
            </a:r>
            <a:endParaRPr lang="en-US" sz="2800" b="1" dirty="0">
              <a:solidFill>
                <a:prstClr val="black"/>
              </a:solidFill>
              <a:latin typeface="Candara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1000" y="6162891"/>
            <a:ext cx="56252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prstClr val="black"/>
                </a:solidFill>
                <a:latin typeface="Candara" pitchFamily="34" charset="0"/>
              </a:rPr>
              <a:t>s</a:t>
            </a:r>
            <a:r>
              <a:rPr lang="en-US" sz="3200" b="1" dirty="0" smtClean="0">
                <a:solidFill>
                  <a:prstClr val="black"/>
                </a:solidFill>
                <a:latin typeface="Candara" pitchFamily="34" charset="0"/>
              </a:rPr>
              <a:t>patial &amp; temporal partitioning</a:t>
            </a:r>
            <a:endParaRPr lang="en-US" sz="3200" b="1" dirty="0">
              <a:solidFill>
                <a:prstClr val="black"/>
              </a:solidFill>
              <a:latin typeface="Candara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90316" y="5358300"/>
            <a:ext cx="25218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prstClr val="black"/>
                </a:solidFill>
                <a:latin typeface="Candara" pitchFamily="34" charset="0"/>
              </a:rPr>
              <a:t>no clock!</a:t>
            </a:r>
            <a:endParaRPr lang="en-US" sz="4800" b="1" dirty="0">
              <a:solidFill>
                <a:prstClr val="black"/>
              </a:solidFill>
              <a:latin typeface="Candara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78686" y="148094"/>
            <a:ext cx="28793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prstClr val="black"/>
                </a:solidFill>
                <a:latin typeface="Candara" pitchFamily="34" charset="0"/>
              </a:rPr>
              <a:t>crazy ISA</a:t>
            </a:r>
            <a:endParaRPr lang="en-US" sz="5400" b="1" dirty="0">
              <a:solidFill>
                <a:prstClr val="black"/>
              </a:solidFill>
              <a:latin typeface="Candara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82925" y="1334066"/>
            <a:ext cx="2081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prstClr val="black"/>
                </a:solidFill>
                <a:latin typeface="Candara" pitchFamily="34" charset="0"/>
              </a:rPr>
              <a:t>small memory</a:t>
            </a:r>
            <a:endParaRPr lang="en-US" sz="2400" b="1" dirty="0">
              <a:solidFill>
                <a:prstClr val="black"/>
              </a:solidFill>
              <a:latin typeface="Candara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43200" y="1797694"/>
            <a:ext cx="3114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prstClr val="black"/>
                </a:solidFill>
                <a:latin typeface="Candara" pitchFamily="34" charset="0"/>
              </a:rPr>
              <a:t>back to 16-bit </a:t>
            </a:r>
            <a:r>
              <a:rPr lang="en-US" sz="2800" b="1" dirty="0" err="1" smtClean="0">
                <a:solidFill>
                  <a:prstClr val="black"/>
                </a:solidFill>
                <a:latin typeface="Candara" pitchFamily="34" charset="0"/>
              </a:rPr>
              <a:t>nums</a:t>
            </a:r>
            <a:endParaRPr lang="en-US" sz="2800" b="1" dirty="0">
              <a:solidFill>
                <a:prstClr val="black"/>
              </a:solidFill>
              <a:latin typeface="Candara" pitchFamily="34" charset="0"/>
            </a:endParaRPr>
          </a:p>
        </p:txBody>
      </p:sp>
      <p:pic>
        <p:nvPicPr>
          <p:cNvPr id="20" name="Picture 3" descr="C:\Users\mangpo\Dropbox\Berkeley\animation\sad_3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6"/>
          <a:stretch/>
        </p:blipFill>
        <p:spPr bwMode="auto">
          <a:xfrm rot="21136033">
            <a:off x="6814913" y="837169"/>
            <a:ext cx="3638913" cy="3429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C:\Users\mangpo\Dropbox\Berkeley\animation\bubbl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891" y="148094"/>
            <a:ext cx="5073109" cy="695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5" descr="C:\Users\mangpo\Dropbox\Berkeley\animation\battery_happ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617"/>
            <a:ext cx="3672954" cy="369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21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000000"/>
                </a:solidFill>
              </a:rPr>
              <a:t>3) Communication Code for </a:t>
            </a:r>
            <a:r>
              <a:rPr lang="en-US" sz="3600" dirty="0" err="1" smtClean="0">
                <a:solidFill>
                  <a:srgbClr val="000000"/>
                </a:solidFill>
              </a:rPr>
              <a:t>GreenArray</a:t>
            </a:r>
            <a:endParaRPr lang="en-US" sz="3600" dirty="0"/>
          </a:p>
        </p:txBody>
      </p:sp>
      <p:sp>
        <p:nvSpPr>
          <p:cNvPr id="6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>
                <a:solidFill>
                  <a:srgbClr val="000000"/>
                </a:solidFill>
                <a:latin typeface="Candara" pitchFamily="34" charset="0"/>
              </a:rPr>
              <a:t>Synthesize communication code </a:t>
            </a:r>
            <a:r>
              <a:rPr lang="en-US" sz="3200" dirty="0" smtClean="0">
                <a:solidFill>
                  <a:srgbClr val="000000"/>
                </a:solidFill>
                <a:latin typeface="Candara" pitchFamily="34" charset="0"/>
              </a:rPr>
              <a:t>between nodes</a:t>
            </a:r>
            <a:endParaRPr lang="en-US" dirty="0">
              <a:latin typeface="Candara" pitchFamily="34" charset="0"/>
            </a:endParaRPr>
          </a:p>
          <a:p>
            <a:pPr>
              <a:lnSpc>
                <a:spcPct val="100000"/>
              </a:lnSpc>
            </a:pPr>
            <a:endParaRPr lang="en-US" sz="3200" dirty="0" smtClean="0">
              <a:solidFill>
                <a:srgbClr val="000000"/>
              </a:solidFill>
              <a:latin typeface="Candara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rgbClr val="000000"/>
                </a:solidFill>
                <a:latin typeface="Candara" pitchFamily="34" charset="0"/>
              </a:rPr>
              <a:t>Interleave </a:t>
            </a:r>
            <a:r>
              <a:rPr lang="en-US" sz="3200" dirty="0">
                <a:solidFill>
                  <a:srgbClr val="000000"/>
                </a:solidFill>
                <a:latin typeface="Candara" pitchFamily="34" charset="0"/>
              </a:rPr>
              <a:t>communication code with computational code such </a:t>
            </a:r>
            <a:r>
              <a:rPr lang="en-US" sz="3200" dirty="0" smtClean="0">
                <a:solidFill>
                  <a:srgbClr val="000000"/>
                </a:solidFill>
                <a:latin typeface="Candara" pitchFamily="34" charset="0"/>
              </a:rPr>
              <a:t>that</a:t>
            </a:r>
            <a:endParaRPr lang="en-US" dirty="0">
              <a:latin typeface="Candara" pitchFamily="34" charset="0"/>
            </a:endParaRPr>
          </a:p>
          <a:p>
            <a:pPr lvl="1"/>
            <a:r>
              <a:rPr lang="en-US" sz="2800" dirty="0" smtClean="0">
                <a:solidFill>
                  <a:schemeClr val="accent2"/>
                </a:solidFill>
                <a:latin typeface="Candara" pitchFamily="34" charset="0"/>
              </a:rPr>
              <a:t>There </a:t>
            </a:r>
            <a:r>
              <a:rPr lang="en-US" sz="2800" dirty="0">
                <a:solidFill>
                  <a:schemeClr val="accent2"/>
                </a:solidFill>
                <a:latin typeface="Candara" pitchFamily="34" charset="0"/>
              </a:rPr>
              <a:t>is no </a:t>
            </a:r>
            <a:r>
              <a:rPr lang="en-US" sz="2800" dirty="0" smtClean="0">
                <a:solidFill>
                  <a:schemeClr val="accent2"/>
                </a:solidFill>
                <a:latin typeface="Candara" pitchFamily="34" charset="0"/>
              </a:rPr>
              <a:t>deadlock.</a:t>
            </a:r>
            <a:endParaRPr lang="en-US" dirty="0">
              <a:solidFill>
                <a:schemeClr val="accent2"/>
              </a:solidFill>
              <a:latin typeface="Candara" pitchFamily="34" charset="0"/>
            </a:endParaRPr>
          </a:p>
          <a:p>
            <a:pPr lvl="1"/>
            <a:r>
              <a:rPr lang="en-US" sz="2800" dirty="0">
                <a:solidFill>
                  <a:schemeClr val="accent2"/>
                </a:solidFill>
                <a:latin typeface="Candara" pitchFamily="34" charset="0"/>
              </a:rPr>
              <a:t>T</a:t>
            </a:r>
            <a:r>
              <a:rPr lang="en-US" sz="2800" dirty="0" smtClean="0">
                <a:solidFill>
                  <a:schemeClr val="accent2"/>
                </a:solidFill>
                <a:latin typeface="Candara" pitchFamily="34" charset="0"/>
              </a:rPr>
              <a:t>he runtime or energy </a:t>
            </a:r>
            <a:r>
              <a:rPr lang="en-US" sz="2800" dirty="0" err="1" smtClean="0">
                <a:solidFill>
                  <a:schemeClr val="accent2"/>
                </a:solidFill>
                <a:latin typeface="Candara" pitchFamily="34" charset="0"/>
              </a:rPr>
              <a:t>comsumption</a:t>
            </a:r>
            <a:r>
              <a:rPr lang="en-US" sz="2800" dirty="0" smtClean="0">
                <a:solidFill>
                  <a:schemeClr val="accent2"/>
                </a:solidFill>
                <a:latin typeface="Candara" pitchFamily="34" charset="0"/>
              </a:rPr>
              <a:t> </a:t>
            </a:r>
            <a:r>
              <a:rPr lang="en-US" sz="2800" dirty="0">
                <a:solidFill>
                  <a:schemeClr val="accent2"/>
                </a:solidFill>
                <a:latin typeface="Candara" pitchFamily="34" charset="0"/>
              </a:rPr>
              <a:t>of the synthesized program is </a:t>
            </a:r>
            <a:r>
              <a:rPr lang="en-US" sz="2800" dirty="0" smtClean="0">
                <a:solidFill>
                  <a:schemeClr val="accent2"/>
                </a:solidFill>
                <a:latin typeface="Candara" pitchFamily="34" charset="0"/>
              </a:rPr>
              <a:t>minimized.</a:t>
            </a:r>
            <a:endParaRPr dirty="0">
              <a:solidFill>
                <a:schemeClr val="accent2"/>
              </a:solidFill>
              <a:latin typeface="Canda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83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>
          <a:xfrm>
            <a:off x="609600" y="2743200"/>
            <a:ext cx="7772400" cy="1143000"/>
          </a:xfrm>
        </p:spPr>
        <p:txBody>
          <a:bodyPr/>
          <a:lstStyle/>
          <a:p>
            <a:pPr algn="ctr"/>
            <a:r>
              <a:rPr lang="en-US" dirty="0" smtClean="0"/>
              <a:t>The </a:t>
            </a:r>
            <a:r>
              <a:rPr lang="en-US" dirty="0" smtClean="0">
                <a:solidFill>
                  <a:schemeClr val="accent2"/>
                </a:solidFill>
              </a:rPr>
              <a:t>key</a:t>
            </a:r>
            <a:r>
              <a:rPr lang="en-US" dirty="0" smtClean="0"/>
              <a:t> </a:t>
            </a:r>
            <a:r>
              <a:rPr lang="en-US" dirty="0"/>
              <a:t>to the success of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accent2"/>
                </a:solidFill>
              </a:rPr>
              <a:t>low-power computing </a:t>
            </a:r>
            <a:r>
              <a:rPr lang="en-US" dirty="0" smtClean="0"/>
              <a:t>lies </a:t>
            </a:r>
            <a:r>
              <a:rPr lang="en-US" dirty="0"/>
              <a:t>in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inventing </a:t>
            </a:r>
            <a:r>
              <a:rPr lang="en-US" dirty="0"/>
              <a:t>better and more </a:t>
            </a:r>
            <a:r>
              <a:rPr lang="en-US" dirty="0" smtClean="0"/>
              <a:t>effective </a:t>
            </a:r>
            <a:br>
              <a:rPr lang="en-US" dirty="0" smtClean="0"/>
            </a:br>
            <a:r>
              <a:rPr lang="en-US" dirty="0" smtClean="0">
                <a:solidFill>
                  <a:schemeClr val="accent2"/>
                </a:solidFill>
              </a:rPr>
              <a:t>programming frameworks</a:t>
            </a:r>
            <a:r>
              <a:rPr lang="en-US" dirty="0" smtClean="0"/>
              <a:t>.</a:t>
            </a:r>
            <a:endParaRPr lang="en-US" u="sng" dirty="0" smtClean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itchFamily="34" charset="0"/>
                <a:cs typeface="Arial" charset="0"/>
              </a:defRPr>
            </a:lvl9pPr>
          </a:lstStyle>
          <a:p>
            <a:pPr eaLnBrk="1" hangingPunct="1"/>
            <a:fld id="{614ED918-2E93-469A-A8ED-D837DAD2F1C5}" type="slidenum">
              <a:rPr lang="en-US" sz="1400" smtClean="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71</a:t>
            </a:fld>
            <a:endParaRPr lang="en-US" sz="140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12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610600" cy="914400"/>
          </a:xfrm>
        </p:spPr>
        <p:txBody>
          <a:bodyPr/>
          <a:lstStyle/>
          <a:p>
            <a:r>
              <a:rPr lang="en-US" sz="2800" dirty="0" smtClean="0"/>
              <a:t>What we desire from programmable accelerators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We want the obvious </a:t>
            </a:r>
            <a:r>
              <a:rPr lang="en-US" u="sng" dirty="0" smtClean="0"/>
              <a:t>conflicting</a:t>
            </a:r>
            <a:r>
              <a:rPr lang="en-US" dirty="0" smtClean="0"/>
              <a:t> properties:</a:t>
            </a:r>
          </a:p>
          <a:p>
            <a:pPr lvl="1" indent="-342900">
              <a:buFontTx/>
              <a:buChar char="-"/>
            </a:pPr>
            <a:r>
              <a:rPr lang="en-US" dirty="0" smtClean="0"/>
              <a:t>high performance at low energy</a:t>
            </a:r>
          </a:p>
          <a:p>
            <a:pPr lvl="1" indent="-342900">
              <a:buFontTx/>
              <a:buChar char="-"/>
            </a:pPr>
            <a:r>
              <a:rPr lang="en-US" dirty="0" smtClean="0"/>
              <a:t>easy to program, port, and </a:t>
            </a:r>
            <a:r>
              <a:rPr lang="en-US" dirty="0" err="1" smtClean="0"/>
              <a:t>autotune</a:t>
            </a:r>
            <a:endParaRPr lang="en-US" dirty="0" smtClean="0"/>
          </a:p>
          <a:p>
            <a:pPr lvl="1" indent="-342900">
              <a:buFontTx/>
              <a:buChar char="-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Can’t usually get both</a:t>
            </a:r>
          </a:p>
          <a:p>
            <a:pPr lvl="1" indent="-342900">
              <a:buFontTx/>
              <a:buChar char="-"/>
            </a:pPr>
            <a:r>
              <a:rPr lang="en-US" dirty="0" smtClean="0"/>
              <a:t>transistors that aid programmability burn energy</a:t>
            </a:r>
          </a:p>
          <a:p>
            <a:pPr lvl="1" indent="-342900">
              <a:buFontTx/>
              <a:buChar char="-"/>
            </a:pPr>
            <a:r>
              <a:rPr lang="en-US" dirty="0" smtClean="0"/>
              <a:t>ex: cache coherence, smart interconnects, …</a:t>
            </a:r>
          </a:p>
          <a:p>
            <a:pPr lvl="1" indent="-342900">
              <a:buFontTx/>
              <a:buChar char="-"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In principle, </a:t>
            </a:r>
            <a:r>
              <a:rPr lang="en-US" dirty="0" smtClean="0"/>
              <a:t>most decisions can be done in compilers</a:t>
            </a:r>
            <a:endParaRPr lang="en-US" dirty="0" smtClean="0"/>
          </a:p>
          <a:p>
            <a:pPr lvl="1" indent="-342900">
              <a:buFontTx/>
              <a:buChar char="-"/>
            </a:pPr>
            <a:r>
              <a:rPr lang="en-US" dirty="0" smtClean="0"/>
              <a:t>which would simplify the hardware</a:t>
            </a:r>
          </a:p>
          <a:p>
            <a:pPr lvl="1" indent="-342900">
              <a:buFontTx/>
              <a:buChar char="-"/>
            </a:pPr>
            <a:r>
              <a:rPr lang="en-US" dirty="0" smtClean="0"/>
              <a:t>but the compiler power has proven limited</a:t>
            </a:r>
          </a:p>
          <a:p>
            <a:pPr lvl="1" indent="-342900">
              <a:buFontTx/>
              <a:buChar char="-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EDDC2B-BF4F-4513-8A14-81E94D4C29A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662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How to use fewer “programmability transistors”?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How should a programming framework support this?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Our approach:  </a:t>
            </a:r>
            <a:r>
              <a:rPr lang="en-US" dirty="0" smtClean="0"/>
              <a:t>synthesis-aided </a:t>
            </a:r>
            <a:r>
              <a:rPr lang="en-US" dirty="0" smtClean="0"/>
              <a:t>programming model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EEDDC2B-BF4F-4513-8A14-81E94D4C29AE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29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cfp99">
  <a:themeElements>
    <a:clrScheme name="Custom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664C"/>
      </a:hlink>
      <a:folHlink>
        <a:srgbClr val="00664C"/>
      </a:folHlink>
    </a:clrScheme>
    <a:fontScheme name="icfp99">
      <a:majorFont>
        <a:latin typeface="Montara Std Gothic"/>
        <a:ea typeface=""/>
        <a:cs typeface=""/>
      </a:majorFont>
      <a:minorFont>
        <a:latin typeface="Montara Std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5">
            <a:lumMod val="20000"/>
            <a:lumOff val="80000"/>
          </a:schemeClr>
        </a:solidFill>
        <a:ln w="19050" cap="flat" cmpd="sng" algn="ctr">
          <a:solidFill>
            <a:schemeClr val="tx2">
              <a:lumMod val="50000"/>
              <a:lumOff val="50000"/>
            </a:schemeClr>
          </a:solidFill>
          <a:prstDash val="solid"/>
          <a:round/>
          <a:headEnd type="none" w="med" len="med"/>
          <a:tailEnd type="none" w="med" len="me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hangingPunct="0">
          <a:defRPr sz="1800" b="1" dirty="0">
            <a:latin typeface="Candara" pitchFamily="34" charset="0"/>
          </a:defRPr>
        </a:defPPr>
      </a:lstStyle>
    </a:spDef>
    <a:lnDef>
      <a:spPr bwMode="auto"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stealth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dirty="0">
            <a:latin typeface="Candara" pitchFamily="34" charset="0"/>
          </a:defRPr>
        </a:defPPr>
      </a:lstStyle>
    </a:txDef>
  </a:objectDefaults>
  <a:extraClrSchemeLst>
    <a:extraClrScheme>
      <a:clrScheme name="icfp9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fp99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cfp99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fp99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fp99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fp99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cfp99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Montara Std Gothic"/>
        <a:ea typeface=""/>
        <a:cs typeface="Arial"/>
      </a:majorFont>
      <a:minorFont>
        <a:latin typeface="Montara Std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  <a:cs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1624</TotalTime>
  <Words>3630</Words>
  <Application>Microsoft Office PowerPoint</Application>
  <PresentationFormat>On-screen Show (4:3)</PresentationFormat>
  <Paragraphs>941</Paragraphs>
  <Slides>71</Slides>
  <Notes>50</Notes>
  <HiddenSlides>6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71</vt:i4>
      </vt:variant>
    </vt:vector>
  </HeadingPairs>
  <TitlesOfParts>
    <vt:vector size="75" baseType="lpstr">
      <vt:lpstr>Office Theme</vt:lpstr>
      <vt:lpstr>icfp99</vt:lpstr>
      <vt:lpstr>Default Design</vt:lpstr>
      <vt:lpstr>1_Office Theme</vt:lpstr>
      <vt:lpstr>  Program Synthesis for  Low-Power Accelerators </vt:lpstr>
      <vt:lpstr>What we do and talk overview</vt:lpstr>
      <vt:lpstr>Future Programmable Accelerators</vt:lpstr>
      <vt:lpstr>PowerPoint Presentation</vt:lpstr>
      <vt:lpstr>PowerPoint Presentation</vt:lpstr>
      <vt:lpstr>PowerPoint Presentation</vt:lpstr>
      <vt:lpstr>PowerPoint Presentation</vt:lpstr>
      <vt:lpstr>What we desire from programmable accelerators</vt:lpstr>
      <vt:lpstr>We ask</vt:lpstr>
      <vt:lpstr>GA 144: our stress-test case study</vt:lpstr>
      <vt:lpstr>Low-Power Architectures</vt:lpstr>
      <vt:lpstr>Why is GA low power</vt:lpstr>
      <vt:lpstr>GreenArray GA144</vt:lpstr>
      <vt:lpstr>MSP430  vs  GreenArray</vt:lpstr>
      <vt:lpstr>Finite Impulse Response Benchmark</vt:lpstr>
      <vt:lpstr>How to compile to spatial architectures</vt:lpstr>
      <vt:lpstr>Programming/compiling challenges</vt:lpstr>
      <vt:lpstr>Programming/Compiling Challenges</vt:lpstr>
      <vt:lpstr>Existing technologies</vt:lpstr>
      <vt:lpstr>What does our synthesis differ?</vt:lpstr>
      <vt:lpstr>Overview of program synthesis</vt:lpstr>
      <vt:lpstr>Synthesis with “sketches”</vt:lpstr>
      <vt:lpstr>Example: 4x4-matrix transpose with SIMD</vt:lpstr>
      <vt:lpstr>Implementation idea: parallelize with SIMD</vt:lpstr>
      <vt:lpstr>High-level insight of the algorithm designer</vt:lpstr>
      <vt:lpstr>The SIMD matrix transpose, sketched</vt:lpstr>
      <vt:lpstr>The SIMD matrix transpose, sketched</vt:lpstr>
      <vt:lpstr>Demo: transpose on Sketch</vt:lpstr>
      <vt:lpstr>The mechanics of program synthesis  (constraint solving)</vt:lpstr>
      <vt:lpstr>What to do with a program as a formula?</vt:lpstr>
      <vt:lpstr>With program as a formula, solver is versatile</vt:lpstr>
      <vt:lpstr>Search of candidates as constraint solving </vt:lpstr>
      <vt:lpstr>Inductive synthesis</vt:lpstr>
      <vt:lpstr>We propose a programming model for low-power devices by exploiting program synthesis.</vt:lpstr>
      <vt:lpstr>Programming/Compiling Challenges</vt:lpstr>
      <vt:lpstr>Project Pipeline</vt:lpstr>
      <vt:lpstr>PowerPoint Presentation</vt:lpstr>
      <vt:lpstr>MD5 case study</vt:lpstr>
      <vt:lpstr>MD5 Hash</vt:lpstr>
      <vt:lpstr>MD5 from Wikipedia</vt:lpstr>
      <vt:lpstr>Actual MD5 Implementation on GA144</vt:lpstr>
      <vt:lpstr>MD5 on GA144</vt:lpstr>
      <vt:lpstr>This is how we express MD5</vt:lpstr>
      <vt:lpstr>PowerPoint Presentation</vt:lpstr>
      <vt:lpstr>Annotation at Variable Declaration</vt:lpstr>
      <vt:lpstr>Annotation in Program</vt:lpstr>
      <vt:lpstr>MD5 in CPart</vt:lpstr>
      <vt:lpstr>MD5 in CPart</vt:lpstr>
      <vt:lpstr>MD5 in CPart</vt:lpstr>
      <vt:lpstr>MD5 in CPart</vt:lpstr>
      <vt:lpstr>MD5 in CPart</vt:lpstr>
      <vt:lpstr>MD5 in CPart</vt:lpstr>
      <vt:lpstr>MD5 in CPart</vt:lpstr>
      <vt:lpstr>MD5 in CPart</vt:lpstr>
      <vt:lpstr>MD5 in CPart</vt:lpstr>
      <vt:lpstr>Summary: Language &amp; Compiler</vt:lpstr>
      <vt:lpstr>PowerPoint Presentation</vt:lpstr>
      <vt:lpstr>Program Synthesis for Code Generation</vt:lpstr>
      <vt:lpstr>1) Synthesizing optimal code</vt:lpstr>
      <vt:lpstr>PowerPoint Presentation</vt:lpstr>
      <vt:lpstr>PowerPoint Presentation</vt:lpstr>
      <vt:lpstr>PowerPoint Presentation</vt:lpstr>
      <vt:lpstr>Preliminary Synthesis Times</vt:lpstr>
      <vt:lpstr>PowerPoint Presentation</vt:lpstr>
      <vt:lpstr>PowerPoint Presentation</vt:lpstr>
      <vt:lpstr>2) Synthesizing optimal library code</vt:lpstr>
      <vt:lpstr>PowerPoint Presentation</vt:lpstr>
      <vt:lpstr>PowerPoint Presentation</vt:lpstr>
      <vt:lpstr>PowerPoint Presentation</vt:lpstr>
      <vt:lpstr>3) Communication Code for GreenArray</vt:lpstr>
      <vt:lpstr>The key to the success of  low-power computing lies in  inventing better and more effective  programming frameworks.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Phitchaya Phothilimthana</dc:creator>
  <cp:lastModifiedBy>bodik</cp:lastModifiedBy>
  <cp:revision>176</cp:revision>
  <cp:lastPrinted>2012-11-16T18:30:13Z</cp:lastPrinted>
  <dcterms:modified xsi:type="dcterms:W3CDTF">2012-12-04T22:51:01Z</dcterms:modified>
</cp:coreProperties>
</file>